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7"/>
  </p:notesMasterIdLst>
  <p:handoutMasterIdLst>
    <p:handoutMasterId r:id="rId38"/>
  </p:handoutMasterIdLst>
  <p:sldIdLst>
    <p:sldId id="366" r:id="rId2"/>
    <p:sldId id="599" r:id="rId3"/>
    <p:sldId id="597" r:id="rId4"/>
    <p:sldId id="601" r:id="rId5"/>
    <p:sldId id="609" r:id="rId6"/>
    <p:sldId id="610" r:id="rId7"/>
    <p:sldId id="616" r:id="rId8"/>
    <p:sldId id="602" r:id="rId9"/>
    <p:sldId id="538" r:id="rId10"/>
    <p:sldId id="565" r:id="rId11"/>
    <p:sldId id="566" r:id="rId12"/>
    <p:sldId id="576" r:id="rId13"/>
    <p:sldId id="569" r:id="rId14"/>
    <p:sldId id="570" r:id="rId15"/>
    <p:sldId id="567" r:id="rId16"/>
    <p:sldId id="574" r:id="rId17"/>
    <p:sldId id="453" r:id="rId18"/>
    <p:sldId id="607" r:id="rId19"/>
    <p:sldId id="608" r:id="rId20"/>
    <p:sldId id="617" r:id="rId21"/>
    <p:sldId id="520" r:id="rId22"/>
    <p:sldId id="521" r:id="rId23"/>
    <p:sldId id="477" r:id="rId24"/>
    <p:sldId id="523" r:id="rId25"/>
    <p:sldId id="611" r:id="rId26"/>
    <p:sldId id="619" r:id="rId27"/>
    <p:sldId id="618" r:id="rId28"/>
    <p:sldId id="590" r:id="rId29"/>
    <p:sldId id="595" r:id="rId30"/>
    <p:sldId id="594" r:id="rId31"/>
    <p:sldId id="613" r:id="rId32"/>
    <p:sldId id="591" r:id="rId33"/>
    <p:sldId id="612" r:id="rId34"/>
    <p:sldId id="620" r:id="rId35"/>
    <p:sldId id="596" r:id="rId36"/>
  </p:sldIdLst>
  <p:sldSz cx="9144000" cy="6858000" type="screen4x3"/>
  <p:notesSz cx="6834188" cy="9979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8000"/>
    <a:srgbClr val="CCECFF"/>
    <a:srgbClr val="CCFFFF"/>
    <a:srgbClr val="FFF3CD"/>
    <a:srgbClr val="808000"/>
    <a:srgbClr val="A50021"/>
    <a:srgbClr val="0000FF"/>
    <a:srgbClr val="38363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9861" autoAdjust="0"/>
  </p:normalViewPr>
  <p:slideViewPr>
    <p:cSldViewPr>
      <p:cViewPr varScale="1">
        <p:scale>
          <a:sx n="96" d="100"/>
          <a:sy n="96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0325" y="0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7375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0325" y="9477375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FC14699-538E-4A8E-A24E-9A62A1E967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325" y="0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7713"/>
            <a:ext cx="4992688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625" y="4740275"/>
            <a:ext cx="5468938" cy="44910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7375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325" y="9477375"/>
            <a:ext cx="29622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E0ADA8-2D8C-48DC-BBB2-DC10A314B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DFC94-5EEB-4DAE-A65A-B3FBCEC54898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70C9D-8939-4F01-8063-CA9A9F8C18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53DB4-B899-49A2-A94E-59230A7DB3FB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A4B32-633C-459C-B149-3E27F2121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495DA-8F20-44E8-8B02-C37B2E4CBFCE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A954A-A40B-47DC-B4C3-D51EFAC53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A7335-69CC-4051-BB4B-EE9C906EA668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CDB6B-AE0C-4FE7-A260-8B8385D05F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49FEA-3B17-4E32-ADA1-097FE5063466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0696338-A21F-4335-8A44-1219B2D0E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D5F9E-8549-47A2-AD44-D2323738F6BC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E9183-94D4-44EC-B732-12D444CFD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67396-9833-4751-A15C-0AAF135FDE69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1D50-E6A6-45DD-A7FF-7E40C8814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DD837-6C3A-48F3-8577-74DB3775843F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89024-C9CA-4FFD-BCA4-957D814FBC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76129-28A2-4257-8F36-B10F7DA6CF57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93DC11-0A5C-488F-9525-CFE3D2FF0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99BBE-7D8A-4D7A-A224-9C4BB90CFBFC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EE2CA-AD24-4119-AAD2-DC5B9A352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F2C41-6258-41B0-8B5A-CAA18524BD75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3A2F61-DBBC-4DEC-BCD1-1FCE43FD6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7FF27-9970-4D74-BCAA-A7B73D2780A4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0E6C35D-5863-4879-869E-8C750B229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A75A6AD-2B33-44A6-94C0-E3EEDC54D7A7}" type="datetime1">
              <a:rPr lang="ru-RU"/>
              <a:pPr>
                <a:defRPr/>
              </a:pPr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E3EAEFA-681F-4129-A641-A20515C77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2" r:id="rId4"/>
    <p:sldLayoutId id="2147483691" r:id="rId5"/>
    <p:sldLayoutId id="2147483696" r:id="rId6"/>
    <p:sldLayoutId id="2147483690" r:id="rId7"/>
    <p:sldLayoutId id="2147483697" r:id="rId8"/>
    <p:sldLayoutId id="2147483698" r:id="rId9"/>
    <p:sldLayoutId id="2147483689" r:id="rId10"/>
    <p:sldLayoutId id="2147483688" r:id="rId11"/>
    <p:sldLayoutId id="214748368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grigorova.n@serbsky.ru" TargetMode="External"/><Relationship Id="rId2" Type="http://schemas.openxmlformats.org/officeDocument/2006/relationships/hyperlink" Target="mailto:kirzhanova.v@serbsky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548D7C5-8D84-42B2-A325-732CAD923083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6386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1180A626-DDD0-4948-8FA3-515FCEDE2D28}" type="slidenum">
              <a:rPr lang="ru-RU" sz="1400" b="1">
                <a:solidFill>
                  <a:srgbClr val="FFFFFF"/>
                </a:solidFill>
              </a:rPr>
              <a:pPr algn="ctr"/>
              <a:t>1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727075" y="368300"/>
            <a:ext cx="7489825" cy="1981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СОСТАВЛЕНИЕ СТАТИСТИЧЕСКИХ ФОРМ ПО НАРКОЛОГИИ</a:t>
            </a:r>
            <a:br>
              <a:rPr lang="ru-RU" altLang="ru-RU" sz="2800" b="1" cap="none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alt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ЗА ОТЧЕТНЫЙ 2018 ГОД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31800" y="3249613"/>
            <a:ext cx="7489825" cy="32845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Киржанова Валентина Васильевна, д.м.н., зав. отд.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 b="1" smtClean="0">
                <a:latin typeface="Times New Roman" pitchFamily="18" charset="0"/>
              </a:rPr>
              <a:t>Григорова Наталья Ивановна, н.с.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smtClean="0">
                <a:latin typeface="Times New Roman" pitchFamily="18" charset="0"/>
              </a:rPr>
              <a:t>Отделение эпидемиологии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1600" smtClean="0">
                <a:latin typeface="Times New Roman" pitchFamily="18" charset="0"/>
              </a:rPr>
              <a:t>ННЦ наркологии - филиал ФГБУ «НМИЦ ПН им. В.П.Сербского»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1600" smtClean="0">
                <a:latin typeface="Times New Roman" pitchFamily="18" charset="0"/>
              </a:rPr>
              <a:t>Минздрава России   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160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1600" smtClean="0">
                <a:latin typeface="Times New Roman" pitchFamily="18" charset="0"/>
              </a:rPr>
              <a:t>Москва, декабрь  2018 г.</a:t>
            </a:r>
          </a:p>
        </p:txBody>
      </p:sp>
      <p:sp>
        <p:nvSpPr>
          <p:cNvPr id="16389" name="Номер слайда 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674B844-4EA6-4E8B-B457-89645A81BC01}" type="slidenum">
              <a:rPr lang="ru-RU" sz="1400" b="1">
                <a:solidFill>
                  <a:srgbClr val="FFFFFF"/>
                </a:solidFill>
              </a:rPr>
              <a:pPr algn="ctr"/>
              <a:t>1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0321FE3-5A66-4CFF-9FA3-403A1C7E599E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25602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4CD2DF92-DCDB-4D95-8E33-06A374D7B369}" type="slidenum">
              <a:rPr lang="ru-RU" sz="1400" b="1">
                <a:solidFill>
                  <a:srgbClr val="FFFFFF"/>
                </a:solidFill>
              </a:rPr>
              <a:pPr algn="ctr"/>
              <a:t>10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5603" name="Заголовок 1"/>
          <p:cNvSpPr>
            <a:spLocks noGrp="1"/>
          </p:cNvSpPr>
          <p:nvPr>
            <p:ph type="title"/>
          </p:nvPr>
        </p:nvSpPr>
        <p:spPr bwMode="auto">
          <a:xfrm>
            <a:off x="476250" y="142875"/>
            <a:ext cx="8229600" cy="9906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1800" b="1" cap="none" smtClean="0">
                <a:solidFill>
                  <a:srgbClr val="0000CC"/>
                </a:solidFill>
              </a:rPr>
              <a:t>ТАБЛИЦА 2100 «КОНТИНГЕНТЫ ПАЦИЕНТОВ, НАХОДЯЩИХСЯ ПОД НАБЛЮДЕНИЕМ</a:t>
            </a:r>
            <a:br>
              <a:rPr lang="ru-RU" sz="1800" b="1" cap="none" smtClean="0">
                <a:solidFill>
                  <a:srgbClr val="0000CC"/>
                </a:solidFill>
              </a:rPr>
            </a:br>
            <a:r>
              <a:rPr lang="ru-RU" sz="1800" b="1" cap="none" smtClean="0">
                <a:solidFill>
                  <a:srgbClr val="0000CC"/>
                </a:solidFill>
              </a:rPr>
              <a:t>ПСИХИАТРА-НАРКОЛОГА»</a:t>
            </a:r>
          </a:p>
        </p:txBody>
      </p:sp>
      <p:sp>
        <p:nvSpPr>
          <p:cNvPr id="25604" name="Объект 2"/>
          <p:cNvSpPr>
            <a:spLocks noGrp="1"/>
          </p:cNvSpPr>
          <p:nvPr>
            <p:ph idx="1"/>
          </p:nvPr>
        </p:nvSpPr>
        <p:spPr>
          <a:xfrm>
            <a:off x="457200" y="1223963"/>
            <a:ext cx="8029575" cy="5310187"/>
          </a:xfrm>
        </p:spPr>
        <p:txBody>
          <a:bodyPr/>
          <a:lstStyle/>
          <a:p>
            <a:pPr marL="377825" indent="-3429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smtClean="0"/>
          </a:p>
          <a:p>
            <a:pPr marL="377825" indent="-342900" algn="just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1800" smtClean="0"/>
              <a:t>Приказом Минздрава России №1034 от 13.12.2015г. введен новый Порядок диспансерного наблюдения (далее – ДН) за лицами с психическими расстройствами и (или) расстройствами поведения, связанными с употреблением психоактивных веществ.</a:t>
            </a:r>
          </a:p>
          <a:p>
            <a:pPr marL="377825" indent="-342900" algn="just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1800" smtClean="0"/>
              <a:t>С 2016 года, в соответствии с новым Порядком, под ДН могут находиться как пациенты с синдромом зависимости, так и пациенты с другими наркологическими расстройствами (в том числе пациенты с пагубным употреблением ПАВ).</a:t>
            </a:r>
            <a:endParaRPr lang="ru-RU" sz="1800" b="1" smtClean="0">
              <a:solidFill>
                <a:srgbClr val="0000FF"/>
              </a:solidFill>
            </a:endParaRPr>
          </a:p>
          <a:p>
            <a:pPr marL="377825" indent="-342900" algn="just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1800" b="1" smtClean="0"/>
              <a:t>Начиная с 2016 отчетного года в таблице 2100 формы №37 следует показывать только тех пациентов, которые состоят под диспансерным наблюдением у психиатра-нарколога.</a:t>
            </a:r>
          </a:p>
          <a:p>
            <a:pPr marL="377825" indent="-342900" algn="just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1800" smtClean="0"/>
              <a:t>Отчетная сессия прошлого года показала, что наркологические медицинские учреждения успешно провели работу по постановке под диспансерное наблюдение пациентов с пагубным употреблением психоактивных веществ.</a:t>
            </a:r>
          </a:p>
        </p:txBody>
      </p:sp>
      <p:sp>
        <p:nvSpPr>
          <p:cNvPr id="25605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777B45F-D27B-4174-8AE6-D6BAF5B47C5F}" type="slidenum">
              <a:rPr lang="ru-RU" sz="1400" b="1">
                <a:solidFill>
                  <a:srgbClr val="FFFFFF"/>
                </a:solidFill>
              </a:rPr>
              <a:pPr algn="ctr"/>
              <a:t>10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C02CAF5-40C2-48FB-BD06-627925549229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26626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69294CC-66E3-45C2-8AB1-40CA386E1F0D}" type="slidenum">
              <a:rPr lang="ru-RU" sz="1400" b="1">
                <a:solidFill>
                  <a:srgbClr val="FFFFFF"/>
                </a:solidFill>
              </a:rPr>
              <a:pPr algn="ctr"/>
              <a:t>11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6334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1 К ТАБЛИЦЕ 2100</a:t>
            </a:r>
            <a:endParaRPr lang="ru-RU" sz="2000" b="1" cap="none" smtClean="0">
              <a:solidFill>
                <a:srgbClr val="0000CC"/>
              </a:solidFill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7672388" cy="518318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000" b="1" smtClean="0"/>
              <a:t>Основные принципы формирования таблицы 2100 с 2016 г. изменены в соответствии с новым Порядком диспансерного наблюдения (Приложение № 6 к письму МЗ РФ от 26.12.2016 № 13-2/10/2-8390) </a:t>
            </a:r>
          </a:p>
          <a:p>
            <a:pPr marL="0" indent="0" eaLnBrk="1" hangingPunct="1"/>
            <a:r>
              <a:rPr lang="ru-RU" sz="1800" smtClean="0"/>
              <a:t>В графе 4 показывается  число наркологических пациентов, которые были взяты  под ДН в течение отчетного года:                     1)пациенты с впервые в жизни установленным диагнозом наркологического расстройства; 2)переведённые из других наркологических (психоневрологических) организаций; 3)ранее обращавшиеся за наркологической помощью и впоследствии снятые  по какой-либо причине (стойкая ремиссия, в связи с переменой места жительства и т.п.) и вновь обратившиеся в связи с обострением заболевания или иными причинами. </a:t>
            </a:r>
          </a:p>
          <a:p>
            <a:pPr marL="0" indent="0" eaLnBrk="1" hangingPunct="1"/>
            <a:r>
              <a:rPr lang="ru-RU" sz="1800" smtClean="0"/>
              <a:t>В графу 5 включаются сведения о числе пациентов, которым диагноз наркологического расстройства был установлен впервые в жизни и которые выразили согласие на ДН.</a:t>
            </a:r>
          </a:p>
        </p:txBody>
      </p:sp>
      <p:sp>
        <p:nvSpPr>
          <p:cNvPr id="26629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3FE3BDBE-CF72-4DF5-8C6E-CB606779A1B0}" type="slidenum">
              <a:rPr lang="ru-RU" sz="1400" b="1">
                <a:solidFill>
                  <a:srgbClr val="FFFFFF"/>
                </a:solidFill>
              </a:rPr>
              <a:pPr algn="ctr"/>
              <a:t>11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A1C0894-7C64-4495-9702-4AF2604B114F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27650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13035D9F-6F28-495C-B626-5686EE99835F}" type="slidenum">
              <a:rPr lang="ru-RU" sz="1400" b="1">
                <a:solidFill>
                  <a:srgbClr val="FFFFFF"/>
                </a:solidFill>
              </a:rPr>
              <a:pPr algn="ctr"/>
              <a:t>12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6334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2 К ТАБЛИЦЕ 2100</a:t>
            </a:r>
            <a:endParaRPr lang="ru-RU" sz="2000" b="1" cap="none" smtClean="0">
              <a:solidFill>
                <a:srgbClr val="0000CC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133475"/>
            <a:ext cx="7672388" cy="4913313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В графе 6 показываются сведения о пациентах, снятых </a:t>
            </a:r>
            <a:r>
              <a:rPr lang="ru-RU" sz="1800" b="1" smtClean="0"/>
              <a:t>с ДН </a:t>
            </a:r>
            <a:r>
              <a:rPr lang="ru-RU" sz="1800" smtClean="0"/>
              <a:t>по причинам, регламентированным приказом МЗ РФ №1034н: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подтвержденная стойкая ремиссия не менее трех лет у пациентов с диагнозом "синдром зависимости" (F1x.2);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не менее года подтвержденной стойкой ремиссии у больных с диагнозом "употребление с вредными последствиями" (F1x.1);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невозможность обеспечить осмотр больного, несмотря на все принимаемые меры, в течение 1 года;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смерть пациента;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осуждение пациента к лишению свободы на срок свыше 1 года;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изменение пациентом постоянного места жительства с выездом за пределы обслуживаемой медицинской организации территории;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800" smtClean="0"/>
              <a:t>письменного отказа пациента от диспансерного наблюдения.</a:t>
            </a:r>
          </a:p>
        </p:txBody>
      </p:sp>
      <p:sp>
        <p:nvSpPr>
          <p:cNvPr id="27653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DA16139-81DA-48A5-AB64-1D10A720FA7D}" type="slidenum">
              <a:rPr lang="ru-RU" sz="1400" b="1">
                <a:solidFill>
                  <a:srgbClr val="FFFFFF"/>
                </a:solidFill>
              </a:rPr>
              <a:pPr algn="ctr"/>
              <a:t>12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42B3025-118E-4F3D-9657-9870D9213958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28674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2FFA7E71-25CB-4A91-8A54-36FF46FBA8B7}" type="slidenum">
              <a:rPr lang="ru-RU" sz="1400" b="1">
                <a:solidFill>
                  <a:srgbClr val="FFFFFF"/>
                </a:solidFill>
              </a:rPr>
              <a:pPr algn="ctr"/>
              <a:t>13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6334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3 К ТАБЛИЦЕ 2100</a:t>
            </a:r>
            <a:endParaRPr lang="ru-RU" sz="2000" b="1" cap="none" smtClean="0">
              <a:solidFill>
                <a:srgbClr val="0000CC"/>
              </a:solidFill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7759700" cy="51482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В граф</a:t>
            </a:r>
            <a:r>
              <a:rPr lang="ru-RU" sz="2000" smtClean="0">
                <a:latin typeface="Times New Roman" pitchFamily="18" charset="0"/>
              </a:rPr>
              <a:t>у</a:t>
            </a:r>
            <a:r>
              <a:rPr lang="ru-RU" sz="2000" smtClean="0"/>
              <a:t> 7 ( из графы 6) включаются сведения о снятых с </a:t>
            </a:r>
            <a:r>
              <a:rPr lang="ru-RU" sz="2000" b="1" smtClean="0"/>
              <a:t>ДН</a:t>
            </a:r>
            <a:r>
              <a:rPr lang="ru-RU" sz="2000" smtClean="0"/>
              <a:t> в связи с выздоровлением (длительным воздержанием).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 графе 8 показывается число больных, которые продолжают находиться под </a:t>
            </a:r>
            <a:r>
              <a:rPr lang="ru-RU" sz="2000" b="1" smtClean="0"/>
              <a:t>ДН</a:t>
            </a:r>
            <a:r>
              <a:rPr lang="ru-RU" sz="2000" smtClean="0"/>
              <a:t> в данном учреждении на конец года.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 графе 9 из общего числа больных, оставшихся под </a:t>
            </a:r>
            <a:r>
              <a:rPr lang="ru-RU" sz="2000" b="1" smtClean="0"/>
              <a:t>ДН</a:t>
            </a:r>
            <a:r>
              <a:rPr lang="ru-RU" sz="2000" smtClean="0"/>
              <a:t> на конец года (из графы 8 таблицы 2100), следует показать число больных, имеющих группу инвалидности независимо от того, по психическому или соматическому заболеванию дана инвалидность. </a:t>
            </a:r>
            <a:r>
              <a:rPr lang="ru-RU" sz="2000" b="1" smtClean="0">
                <a:solidFill>
                  <a:srgbClr val="A50021"/>
                </a:solidFill>
              </a:rPr>
              <a:t>Строки 8-11 в графе 9</a:t>
            </a:r>
            <a:r>
              <a:rPr lang="ru-RU" sz="2000" smtClean="0"/>
              <a:t> в соответствии с утверждённым Росстатом приказом заполнять не предусмотрено (закрещены). </a:t>
            </a:r>
            <a:r>
              <a:rPr lang="ru-RU" sz="2000" b="1" smtClean="0">
                <a:solidFill>
                  <a:srgbClr val="A50021"/>
                </a:solidFill>
              </a:rPr>
              <a:t>Просьба не заполнять эти строки!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 графах 10 и 11 из общего числа больных, оставшихся под ДН на конец года, следует показать детей в возрасте 0-14 лет (графа 10) и детей-подростков 15-17 лет включительно (графа 11).</a:t>
            </a:r>
            <a:endParaRPr lang="ru-RU" sz="2000" b="1" smtClean="0"/>
          </a:p>
        </p:txBody>
      </p:sp>
      <p:sp>
        <p:nvSpPr>
          <p:cNvPr id="28677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3A41BBA-E928-4052-89EC-0B9D597D4491}" type="slidenum">
              <a:rPr lang="ru-RU" sz="1400" b="1">
                <a:solidFill>
                  <a:srgbClr val="FFFFFF"/>
                </a:solidFill>
              </a:rPr>
              <a:pPr algn="ctr"/>
              <a:t>13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AEA3A37-71EC-48B9-9BE4-C2D5BC0F48B0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29698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4642AF70-59D6-4E6C-AD70-395F943C5CFD}" type="slidenum">
              <a:rPr lang="ru-RU" sz="1400" b="1">
                <a:solidFill>
                  <a:srgbClr val="FFFFFF"/>
                </a:solidFill>
              </a:rPr>
              <a:pPr algn="ctr"/>
              <a:t>14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404813"/>
            <a:ext cx="8326438" cy="8191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200" b="1" cap="none" smtClean="0"/>
              <a:t/>
            </a:r>
            <a:br>
              <a:rPr lang="ru-RU" altLang="ru-RU" sz="2200" b="1" cap="none" smtClean="0"/>
            </a:br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4 К ТАБЛИЦЕ 2100</a:t>
            </a:r>
            <a:r>
              <a:rPr lang="ru-RU" altLang="ru-RU" sz="2500" b="1" cap="none" smtClean="0">
                <a:solidFill>
                  <a:srgbClr val="0000CC"/>
                </a:solidFill>
              </a:rPr>
              <a:t>: </a:t>
            </a:r>
            <a:r>
              <a:rPr lang="ru-RU" altLang="ru-RU" sz="2000" b="1" cap="none" smtClean="0">
                <a:solidFill>
                  <a:srgbClr val="0000CC"/>
                </a:solidFill>
              </a:rPr>
              <a:t>АЛГОРИТМЫ ПРОВЕРКИ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03350"/>
            <a:ext cx="8235950" cy="508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b="1" smtClean="0"/>
              <a:t>Внутритабличная проверка:</a:t>
            </a:r>
          </a:p>
          <a:p>
            <a:pPr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altLang="ru-RU" sz="2000" b="1" smtClean="0"/>
              <a:t>    </a:t>
            </a:r>
            <a:r>
              <a:rPr lang="ru-RU" altLang="ru-RU" sz="2000" smtClean="0"/>
              <a:t>строка 2 = строки 3+4+5 по всем графам; </a:t>
            </a:r>
          </a:p>
          <a:p>
            <a:pPr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altLang="ru-RU" sz="2000" smtClean="0"/>
              <a:t>    строка 11 </a:t>
            </a:r>
            <a:r>
              <a:rPr lang="ru-RU" altLang="ru-RU" sz="2000" b="1" smtClean="0"/>
              <a:t>=</a:t>
            </a:r>
            <a:r>
              <a:rPr lang="ru-RU" altLang="ru-RU" sz="2000" smtClean="0"/>
              <a:t> строки 1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2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6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7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8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9</a:t>
            </a:r>
            <a:r>
              <a:rPr lang="ru-RU" altLang="ru-RU" sz="2000" b="1" smtClean="0"/>
              <a:t>+</a:t>
            </a:r>
            <a:r>
              <a:rPr lang="ru-RU" altLang="ru-RU" sz="2000" smtClean="0"/>
              <a:t>10 по всем графам, </a:t>
            </a:r>
            <a:r>
              <a:rPr lang="ru-RU" altLang="ru-RU" sz="2000" b="1" smtClean="0">
                <a:solidFill>
                  <a:srgbClr val="A50021"/>
                </a:solidFill>
              </a:rPr>
              <a:t>кроме   графы 9.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b="1" smtClean="0"/>
              <a:t>Межгодовая  проверки движения по строке 11 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Графа 8 строка 11 за 2017 год + графа 4 строка 11 за  2018 год </a:t>
            </a:r>
            <a:r>
              <a:rPr lang="ru-RU" sz="2000" b="1" smtClean="0"/>
              <a:t>–</a:t>
            </a:r>
            <a:r>
              <a:rPr lang="ru-RU" altLang="ru-RU" sz="2000" smtClean="0"/>
              <a:t>  графа 6 строка 11 за 2018 год = графа 8 строка11 за 2018 год.</a:t>
            </a:r>
          </a:p>
          <a:p>
            <a:pPr eaLnBrk="1" hangingPunct="1">
              <a:lnSpc>
                <a:spcPct val="90000"/>
              </a:lnSpc>
            </a:pPr>
            <a:endParaRPr lang="ru-RU" altLang="ru-RU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000" b="1" smtClean="0"/>
              <a:t>Межформенная проверка: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Графа 5 таблицы 2100 формы №37 </a:t>
            </a:r>
            <a:r>
              <a:rPr lang="en-US" altLang="ru-RU" sz="2000" smtClean="0"/>
              <a:t>&lt;</a:t>
            </a:r>
            <a:r>
              <a:rPr lang="ru-RU" altLang="ru-RU" sz="2000" smtClean="0"/>
              <a:t>= графе 4 таблицы 2000 формы №11 по соответствующей строке.</a:t>
            </a:r>
          </a:p>
          <a:p>
            <a:pPr eaLnBrk="1" hangingPunct="1">
              <a:lnSpc>
                <a:spcPct val="90000"/>
              </a:lnSpc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</a:pPr>
            <a:endParaRPr lang="ru-RU" altLang="ru-RU" sz="2000" smtClean="0"/>
          </a:p>
        </p:txBody>
      </p:sp>
      <p:sp>
        <p:nvSpPr>
          <p:cNvPr id="29701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7D9259A6-250F-4ADC-9900-62B58DA56DB7}" type="slidenum">
              <a:rPr lang="ru-RU" sz="1400" b="1">
                <a:solidFill>
                  <a:srgbClr val="FFFFFF"/>
                </a:solidFill>
              </a:rPr>
              <a:pPr algn="ctr"/>
              <a:t>14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C4BAD12-D833-46B8-A889-D76D03D7819F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30722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153220C4-C436-4D99-84B0-94D169E90593}" type="slidenum">
              <a:rPr lang="ru-RU" sz="1400" b="1">
                <a:solidFill>
                  <a:srgbClr val="FFFFFF"/>
                </a:solidFill>
              </a:rPr>
              <a:pPr algn="ctr"/>
              <a:t>15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6250" y="233363"/>
            <a:ext cx="8281988" cy="9461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5 К ТАБЛИЦЕ 2100: </a:t>
            </a:r>
            <a:r>
              <a:rPr lang="ru-RU" altLang="ru-RU" sz="2000" b="1" cap="none" smtClean="0">
                <a:solidFill>
                  <a:srgbClr val="BD072E"/>
                </a:solidFill>
              </a:rPr>
              <a:t>ДИАГНОСТИЧЕСКИЕ ПЕРЕХОДЫ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235950" cy="45450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Диагностические переходы должны быть логичными и соответствовать развитию заболевания.</a:t>
            </a:r>
          </a:p>
          <a:p>
            <a:pPr eaLnBrk="1" hangingPunct="1"/>
            <a:endParaRPr lang="ru-RU" alt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200" b="1" smtClean="0"/>
              <a:t>Основные диагностические переходы:</a:t>
            </a:r>
          </a:p>
          <a:p>
            <a:pPr eaLnBrk="1" hangingPunct="1"/>
            <a:r>
              <a:rPr lang="ru-RU" altLang="ru-RU" sz="2200" smtClean="0"/>
              <a:t>алкогольный психоз → синдром зависимости от алкоголя</a:t>
            </a:r>
          </a:p>
          <a:p>
            <a:pPr eaLnBrk="1" hangingPunct="1"/>
            <a:r>
              <a:rPr lang="ru-RU" altLang="ru-RU" sz="2200" smtClean="0"/>
              <a:t>синдром зависимости от алкоголя → алкогольный психоз</a:t>
            </a:r>
          </a:p>
          <a:p>
            <a:pPr eaLnBrk="1" hangingPunct="1"/>
            <a:r>
              <a:rPr lang="ru-RU" altLang="ru-RU" sz="2200" smtClean="0"/>
              <a:t>пагубное употребление  → синдром зависимости</a:t>
            </a:r>
          </a:p>
          <a:p>
            <a:pPr eaLnBrk="1" hangingPunct="1"/>
            <a:r>
              <a:rPr lang="ru-RU" altLang="ru-RU" sz="2200" b="1" smtClean="0"/>
              <a:t>крайне редко, и только в случае диагностических ошибок</a:t>
            </a:r>
            <a:r>
              <a:rPr lang="ru-RU" altLang="ru-RU" sz="2200" smtClean="0"/>
              <a:t> синдром зависимости → пагубное употребление. </a:t>
            </a:r>
          </a:p>
        </p:txBody>
      </p:sp>
      <p:sp>
        <p:nvSpPr>
          <p:cNvPr id="30725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97789897-0568-454D-A327-B4C4008CDEDB}" type="slidenum">
              <a:rPr lang="ru-RU" sz="1400" b="1">
                <a:solidFill>
                  <a:srgbClr val="FFFFFF"/>
                </a:solidFill>
              </a:rPr>
              <a:pPr algn="ctr"/>
              <a:t>15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10B0F62-E8AF-4744-966B-2ED879AD33D4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31746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D484BE5B-13B3-4B74-98E3-5B5724138BC2}" type="slidenum">
              <a:rPr lang="ru-RU" sz="1400" b="1">
                <a:solidFill>
                  <a:srgbClr val="FFFFFF"/>
                </a:solidFill>
              </a:rPr>
              <a:pPr algn="ctr"/>
              <a:t>16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5763" y="414338"/>
            <a:ext cx="8326437" cy="8636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000" b="1" cap="none" smtClean="0">
                <a:solidFill>
                  <a:srgbClr val="0000CC"/>
                </a:solidFill>
              </a:rPr>
              <a:t>ПРОДОЛЖЕНИЕ 6 К ТАБЛИЦЕ 2100:</a:t>
            </a:r>
            <a:br>
              <a:rPr lang="ru-RU" altLang="ru-RU" sz="2000" b="1" cap="none" smtClean="0">
                <a:solidFill>
                  <a:srgbClr val="0000CC"/>
                </a:solidFill>
              </a:rPr>
            </a:br>
            <a:r>
              <a:rPr lang="ru-RU" altLang="ru-RU" sz="2000" b="1" cap="none" smtClean="0">
                <a:solidFill>
                  <a:srgbClr val="0000CC"/>
                </a:solidFill>
              </a:rPr>
              <a:t> </a:t>
            </a:r>
            <a:r>
              <a:rPr lang="ru-RU" altLang="ru-RU" sz="2000" b="1" cap="none" smtClean="0">
                <a:solidFill>
                  <a:srgbClr val="BD072E"/>
                </a:solidFill>
              </a:rPr>
              <a:t>ДОПОЛНИТЕЛЬНАЯ ИНФОРМАЦИЯ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58900"/>
            <a:ext cx="8281988" cy="52197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Courier New" pitchFamily="49" charset="0"/>
              <a:buChar char="o"/>
            </a:pPr>
            <a:r>
              <a:rPr lang="ru-RU" altLang="ru-RU" b="1" smtClean="0"/>
              <a:t>Пациент, состоящий под ДН с диагнозом «алкогольный психоз» не может быть снят с ДН в связи с выздоровлением (длительным воздержанием). </a:t>
            </a:r>
          </a:p>
          <a:p>
            <a:pPr eaLnBrk="1" hangingPunct="1">
              <a:lnSpc>
                <a:spcPct val="110000"/>
              </a:lnSpc>
              <a:buFont typeface="Courier New" pitchFamily="49" charset="0"/>
              <a:buChar char="o"/>
            </a:pPr>
            <a:r>
              <a:rPr lang="ru-RU" altLang="ru-RU" smtClean="0"/>
              <a:t>Подобная ошибка была допущена в отчете Чеченской Республики.</a:t>
            </a:r>
          </a:p>
          <a:p>
            <a:pPr eaLnBrk="1" hangingPunct="1">
              <a:lnSpc>
                <a:spcPct val="110000"/>
              </a:lnSpc>
              <a:buFont typeface="Courier New" pitchFamily="49" charset="0"/>
              <a:buChar char="o"/>
            </a:pPr>
            <a:r>
              <a:rPr lang="ru-RU" altLang="ru-RU" smtClean="0"/>
              <a:t>Через год после диагностированного психоза пациенту следует изменить диагноз на «синдром зависимости от алкоголя (алкоголизм)». </a:t>
            </a:r>
          </a:p>
          <a:p>
            <a:pPr eaLnBrk="1" hangingPunct="1">
              <a:lnSpc>
                <a:spcPct val="110000"/>
              </a:lnSpc>
              <a:buFont typeface="Courier New" pitchFamily="49" charset="0"/>
              <a:buChar char="o"/>
            </a:pPr>
            <a:r>
              <a:rPr lang="ru-RU" altLang="ru-RU" smtClean="0"/>
              <a:t>Снятие таких пациентов с ДН осуществляется в соответствии с действующим Порядком диспансерного наблюдения.    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 smtClean="0"/>
          </a:p>
        </p:txBody>
      </p:sp>
      <p:sp>
        <p:nvSpPr>
          <p:cNvPr id="31749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3F1486DB-88F0-44AD-BFF8-B3618D4DC8AA}" type="slidenum">
              <a:rPr lang="ru-RU" sz="1400" b="1">
                <a:solidFill>
                  <a:srgbClr val="FFFFFF"/>
                </a:solidFill>
              </a:rPr>
              <a:pPr algn="ctr"/>
              <a:t>16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E514FDB-2B6B-4A3D-BBC1-AB7EE044D8DA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32770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03377000-FB55-44DF-B13D-78B629513DA0}" type="slidenum">
              <a:rPr lang="ru-RU" sz="1400" b="1">
                <a:solidFill>
                  <a:srgbClr val="FFFFFF"/>
                </a:solidFill>
              </a:rPr>
              <a:pPr algn="ctr"/>
              <a:t>17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2771" name="Заголовок 1"/>
          <p:cNvSpPr>
            <a:spLocks noGrp="1"/>
          </p:cNvSpPr>
          <p:nvPr>
            <p:ph type="title"/>
          </p:nvPr>
        </p:nvSpPr>
        <p:spPr bwMode="auto">
          <a:xfrm>
            <a:off x="385763" y="450850"/>
            <a:ext cx="8229600" cy="10429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A50021"/>
                </a:solidFill>
              </a:rPr>
              <a:t>ТАБЛИЦА 2200 «Деятельность врачей, осуществляющих амбулаторную помощь пациентам наркологического профиля»</a:t>
            </a:r>
          </a:p>
        </p:txBody>
      </p:sp>
      <p:sp>
        <p:nvSpPr>
          <p:cNvPr id="32772" name="Объект 2"/>
          <p:cNvSpPr>
            <a:spLocks noGrp="1"/>
          </p:cNvSpPr>
          <p:nvPr>
            <p:ph sz="quarter" idx="1"/>
          </p:nvPr>
        </p:nvSpPr>
        <p:spPr>
          <a:xfrm>
            <a:off x="457200" y="1673225"/>
            <a:ext cx="8229600" cy="4770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/>
              <a:t>	</a:t>
            </a:r>
            <a:r>
              <a:rPr lang="ru-RU" sz="2200" b="1" smtClean="0"/>
              <a:t>Формирование таблицы 2200 осуществляется на основании учетных форм №039 или №025-1/у. </a:t>
            </a:r>
          </a:p>
          <a:p>
            <a:pPr eaLnBrk="1" hangingPunct="1">
              <a:buFontTx/>
              <a:buChar char=""/>
            </a:pPr>
            <a:r>
              <a:rPr lang="ru-RU" sz="2000" smtClean="0"/>
              <a:t>В</a:t>
            </a:r>
            <a:r>
              <a:rPr lang="ru-RU" sz="2000" b="1" smtClean="0"/>
              <a:t> строке 1 </a:t>
            </a:r>
            <a:r>
              <a:rPr lang="ru-RU" sz="2000" smtClean="0"/>
              <a:t>показываются занятые должности и посещения к психиатрам-наркологам, осуществляющих наблюдение и лечение пациентов (</a:t>
            </a:r>
            <a:r>
              <a:rPr lang="ru-RU" sz="2000" b="1" smtClean="0"/>
              <a:t>как взрослых, так и детей до 18 лет</a:t>
            </a:r>
            <a:r>
              <a:rPr lang="ru-RU" sz="2000" smtClean="0"/>
              <a:t>) на закрепленных  за ними участках или в районах обслуживания, то есть по территориальному принципу.</a:t>
            </a:r>
          </a:p>
          <a:p>
            <a:pPr eaLnBrk="1" hangingPunct="1">
              <a:buFontTx/>
              <a:buChar char=""/>
            </a:pPr>
            <a:r>
              <a:rPr lang="ru-RU" sz="2000" smtClean="0"/>
              <a:t>В </a:t>
            </a:r>
            <a:r>
              <a:rPr lang="ru-RU" sz="2000" b="1" smtClean="0"/>
              <a:t>строке 2 </a:t>
            </a:r>
            <a:r>
              <a:rPr lang="ru-RU" sz="2000" smtClean="0"/>
              <a:t>показываются занятые должности и посещения </a:t>
            </a:r>
            <a:r>
              <a:rPr lang="ru-RU" sz="2000" b="1" smtClean="0"/>
              <a:t>психиатров-наркологов</a:t>
            </a:r>
            <a:r>
              <a:rPr lang="ru-RU" sz="2000" smtClean="0"/>
              <a:t>, работающих в наркологических детско-подростковых кабинетах и осуществляющих наблюдение и лечение детей до 18 лет на закрепленных участках или в районах обслуживания. </a:t>
            </a:r>
            <a:r>
              <a:rPr lang="ru-RU" sz="2000" b="1" smtClean="0">
                <a:solidFill>
                  <a:srgbClr val="BD072E"/>
                </a:solidFill>
              </a:rPr>
              <a:t>Сведения о деятельности этих врачей не следует дублировать в строке 1</a:t>
            </a:r>
            <a:r>
              <a:rPr lang="ru-RU" sz="2000" smtClean="0"/>
              <a:t>. Такая ошибка была допущена в отчете Белгородской области.</a:t>
            </a:r>
          </a:p>
        </p:txBody>
      </p:sp>
      <p:sp>
        <p:nvSpPr>
          <p:cNvPr id="32773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4DEAFAE-CC2C-4781-8958-951F1A9FEBB4}" type="slidenum">
              <a:rPr lang="ru-RU" sz="1400" b="1">
                <a:solidFill>
                  <a:srgbClr val="FFFFFF"/>
                </a:solidFill>
              </a:rPr>
              <a:pPr algn="ctr"/>
              <a:t>17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08C7D66-F993-49C3-A14B-636364B1F397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33794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8938948-3676-4EFE-9F27-6BBDD9548AA0}" type="slidenum">
              <a:rPr lang="ru-RU" sz="1400" b="1">
                <a:solidFill>
                  <a:srgbClr val="FFFFFF"/>
                </a:solidFill>
              </a:rPr>
              <a:pPr algn="ctr"/>
              <a:t>18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76835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800" cap="none" smtClean="0">
                <a:solidFill>
                  <a:srgbClr val="A50021"/>
                </a:solidFill>
              </a:rPr>
              <a:t>(</a:t>
            </a:r>
            <a:r>
              <a:rPr lang="ru-RU" sz="2800" b="1" cap="none" smtClean="0">
                <a:solidFill>
                  <a:srgbClr val="A50021"/>
                </a:solidFill>
              </a:rPr>
              <a:t>2200) ПРОДОЛЖЕНИЕ 1</a:t>
            </a:r>
          </a:p>
        </p:txBody>
      </p:sp>
      <p:sp>
        <p:nvSpPr>
          <p:cNvPr id="3379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14450"/>
            <a:ext cx="8164513" cy="5159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В строки 1 и 2 </a:t>
            </a:r>
            <a:r>
              <a:rPr lang="ru-RU" sz="2000" b="1" smtClean="0">
                <a:solidFill>
                  <a:srgbClr val="FF0000"/>
                </a:solidFill>
              </a:rPr>
              <a:t>не включаются </a:t>
            </a:r>
            <a:r>
              <a:rPr lang="ru-RU" sz="2000" smtClean="0"/>
              <a:t>занятые должности наркологов, работающие в дневных стационарах, в кабинетах платных услуг, в кабинетах анонимного лечения, в кабинетах экспертизы,  в кабинетах медицинского освидетельствования на состояние опьянения, а также заведующих отделениями, консультантов и иных наркологов, которые не ведут приема по территориальному принципу.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В строке 3 </a:t>
            </a:r>
            <a:r>
              <a:rPr lang="ru-RU" sz="2000" smtClean="0"/>
              <a:t>показываются занятые должности и посещения психотерапевтов, работающих в  амбулаторных наркологических подразделениях и ведущих амбулаторный прием пациентов наркологического профиля.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В строке 4 </a:t>
            </a:r>
            <a:r>
              <a:rPr lang="ru-RU" sz="2000" smtClean="0"/>
              <a:t>показываются занятые должности психиатров-наркологов, осуществляющих амбулаторное  анонимное лечение и  (или) реабилитацию, а также их деятельность.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В строку 4 </a:t>
            </a:r>
            <a:r>
              <a:rPr lang="ru-RU" sz="2000" b="1" smtClean="0">
                <a:solidFill>
                  <a:srgbClr val="A50021"/>
                </a:solidFill>
              </a:rPr>
              <a:t>не включаются</a:t>
            </a:r>
            <a:r>
              <a:rPr lang="ru-RU" sz="2000" b="1" smtClean="0"/>
              <a:t> </a:t>
            </a:r>
            <a:r>
              <a:rPr lang="ru-RU" sz="2000" smtClean="0"/>
              <a:t>занятые должности и деятельность наркологов в кабинетах платных услуг.</a:t>
            </a:r>
            <a:r>
              <a:rPr lang="ru-RU" smtClean="0"/>
              <a:t> </a:t>
            </a:r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483E1E-9128-4A00-8EEB-E7B4004A1670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34818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FB96A6A-77C9-4B37-B79E-CC1DDCADDD72}" type="slidenum">
              <a:rPr lang="ru-RU" sz="1400" b="1">
                <a:solidFill>
                  <a:srgbClr val="FFFFFF"/>
                </a:solidFill>
              </a:rPr>
              <a:pPr algn="ctr"/>
              <a:t>19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63341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800" cap="none" smtClean="0">
                <a:solidFill>
                  <a:srgbClr val="A50021"/>
                </a:solidFill>
              </a:rPr>
              <a:t>(</a:t>
            </a:r>
            <a:r>
              <a:rPr lang="ru-RU" sz="2800" b="1" cap="none" smtClean="0">
                <a:solidFill>
                  <a:srgbClr val="A50021"/>
                </a:solidFill>
              </a:rPr>
              <a:t>2200) ПРОДОЛЖЕНИЕ 2</a:t>
            </a:r>
          </a:p>
        </p:txBody>
      </p:sp>
      <p:sp>
        <p:nvSpPr>
          <p:cNvPr id="3482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042988"/>
            <a:ext cx="8164513" cy="5430837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Внутритабличный контроль:</a:t>
            </a:r>
            <a:r>
              <a:rPr lang="ru-RU" sz="2000" smtClean="0">
                <a:latin typeface="Times New Roman" pitchFamily="18" charset="0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</a:rPr>
              <a:t>	Графа 4 </a:t>
            </a:r>
            <a:r>
              <a:rPr lang="en-US" sz="2000" smtClean="0">
                <a:latin typeface="Times New Roman" pitchFamily="18" charset="0"/>
              </a:rPr>
              <a:t>&gt;</a:t>
            </a:r>
            <a:r>
              <a:rPr lang="ru-RU" sz="2000" smtClean="0">
                <a:latin typeface="Times New Roman" pitchFamily="18" charset="0"/>
              </a:rPr>
              <a:t> = графа 5 + графа 6 + графа 8 (по всем строкам). Неравенство в отчете за 2017 год нарушено в отчете Брянской области.</a:t>
            </a: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</a:rPr>
              <a:t>	Графа 7 </a:t>
            </a:r>
            <a:r>
              <a:rPr lang="en-US" sz="2000" smtClean="0">
                <a:latin typeface="Times New Roman" pitchFamily="18" charset="0"/>
              </a:rPr>
              <a:t>&gt;</a:t>
            </a:r>
            <a:r>
              <a:rPr lang="ru-RU" sz="2000" smtClean="0">
                <a:latin typeface="Times New Roman" pitchFamily="18" charset="0"/>
              </a:rPr>
              <a:t> = графа 9 (по всем строкам).</a:t>
            </a:r>
          </a:p>
          <a:p>
            <a:pPr>
              <a:buFont typeface="Wingdings" pitchFamily="2" charset="2"/>
              <a:buNone/>
            </a:pPr>
            <a:endParaRPr lang="ru-RU" sz="2000" smtClean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</a:rPr>
              <a:t>	Графа 4 = графа 10 + графа 11 + графа 12 + графа 13.</a:t>
            </a: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</a:rPr>
              <a:t>	Равенство в отчете за 2017 год нарушено в отчетах Республики Северная Осетия - Алания,  Кировской, Самарской, Ульяновской областей.</a:t>
            </a:r>
          </a:p>
          <a:p>
            <a:r>
              <a:rPr lang="ru-RU" sz="2000" b="1" smtClean="0">
                <a:latin typeface="Times New Roman" pitchFamily="18" charset="0"/>
              </a:rPr>
              <a:t>Межформенный контроль:</a:t>
            </a:r>
            <a:endParaRPr lang="ru-RU" sz="2000" smtClean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</a:rPr>
              <a:t>	В форме №30 число занятных должностей, а также посещений в амбулатории, должно быть больше, чем в форме №37. На уровне отдельных учреждений по этим показателям между формой №37 и №30 может наблюдаться  равенство.</a:t>
            </a:r>
            <a:endParaRPr lang="ru-RU" sz="200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A78F8B3-4BD6-493A-AB94-08F7476FE3CA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17410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C5F68FD5-6B90-4883-82FC-EA43E8999433}" type="slidenum">
              <a:rPr lang="ru-RU" sz="1400" b="1">
                <a:solidFill>
                  <a:srgbClr val="FFFFFF"/>
                </a:solidFill>
              </a:rPr>
              <a:pPr algn="ctr"/>
              <a:t>2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985125" cy="9493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  <a:t>Нормативные документы, регламентирующие заполнение учетных и отчетных форм по наркологии</a:t>
            </a:r>
          </a:p>
        </p:txBody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>
          <a:xfrm>
            <a:off x="457200" y="1358900"/>
            <a:ext cx="8210550" cy="5114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Федеральный закон от 21.11.2011 № 323-фз (ред. от 03.08.2018) «Об основах охраны здоровья граждан в Российской Федерации»;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МЗ РФ  от 31.12. 2002  №420 «Об утверждении форм первичной медицинской документации для психиатрических и наркологических учреждении»;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МЗ РФ от 30.12.2002 №413 «Об утверждении учетной и отчетной медицинской документации»;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МЗ РФ от 13.11.2003 №545 «Об утверждении инструкций по заполнению учетной медицинской документации»;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МЗ РФ от 15.12. 2014 №834н «Об утверждении унифицированных форм медицинской документации, используемых в медицинских организациях, оказывающих медицинскую помощь в амбулаторных условиях, и порядков по их заполнению»;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Росстата от 16.10.2013 №410 «Об утверждении статистического инструментария для организации министерством здравоохранения российской федерации федерального статистического наблюдения за заболеваемостью населения наркологическими расстройствами»;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Росстата от 22.11.2010 №409</a:t>
            </a:r>
            <a:br>
              <a:rPr lang="ru-RU" sz="1600" smtClean="0">
                <a:latin typeface="Times New Roman" pitchFamily="18" charset="0"/>
              </a:rPr>
            </a:br>
            <a:r>
              <a:rPr lang="ru-RU" sz="1600" smtClean="0">
                <a:latin typeface="Times New Roman" pitchFamily="18" charset="0"/>
              </a:rPr>
              <a:t>«Об утверждении практического инструктивно-методического пособия по статистике здравоохранения»;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1600" smtClean="0">
                <a:latin typeface="Times New Roman" pitchFamily="18" charset="0"/>
              </a:rPr>
              <a:t>Приказ МЗ РФ от 30.12. 2015. № 1034н «Об утверждении Порядка оказания медицинской помощи по профилю «психиатрия-наркология» и Порядка диспансерного наблюдения за лицами с психическими расстройствами и (или) расстройствами поведения, связанными с употреблением психоактивных веществ».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608DF1F-D16B-484B-AF34-AE7684DBC46E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814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  <a:t>Рекомендации по заполнению таблицы 2200 </a:t>
            </a:r>
            <a:b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</a:br>
            <a: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  <a:t>(по итогам отчета за 2017 год)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23963"/>
            <a:ext cx="8255000" cy="52498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smtClean="0">
                <a:latin typeface="Times New Roman" pitchFamily="18" charset="0"/>
              </a:rPr>
              <a:t>Настоятельно советуем сопоставлять число занятых должностей, посещений и посещений по поводу заболевания с аналогичными данными формы №30.</a:t>
            </a:r>
          </a:p>
          <a:p>
            <a:pPr>
              <a:lnSpc>
                <a:spcPct val="90000"/>
              </a:lnSpc>
            </a:pPr>
            <a:r>
              <a:rPr lang="ru-RU" sz="2000" b="1" smtClean="0">
                <a:latin typeface="Times New Roman" pitchFamily="18" charset="0"/>
              </a:rPr>
              <a:t>МИАЦ </a:t>
            </a:r>
            <a:r>
              <a:rPr lang="ru-RU" sz="2000" smtClean="0">
                <a:latin typeface="Times New Roman" pitchFamily="18" charset="0"/>
              </a:rPr>
              <a:t>при формировании финального варианта таблиц 1100 и 2100 в форме №30 рекомендуем привлекать к контролю правильности заполнения соответствующих строк в этих таблицах специалистов оргметодотделов по наркологии, так как нарушение межформенного контроля между формой №30 и формой №37 могут привести к искажению показателей наркологической службы. Такие ошибки выявлены в отчетах республик Адыгея, Дагестан, Северная Осетия - Алания, Марий Эл, в Кабардино-Балкарской Республике, в Краснодарском крае, в Амурской, Курской, Московской, Мурманской, Свердловская областях.</a:t>
            </a:r>
          </a:p>
          <a:p>
            <a:pPr>
              <a:lnSpc>
                <a:spcPct val="90000"/>
              </a:lnSpc>
            </a:pPr>
            <a:r>
              <a:rPr lang="ru-RU" sz="2000" smtClean="0">
                <a:latin typeface="Times New Roman" pitchFamily="18" charset="0"/>
              </a:rPr>
              <a:t>Перед отправкой отчета в электронном виде</a:t>
            </a:r>
            <a:r>
              <a:rPr lang="ru-RU" sz="2000" u="sng" smtClean="0">
                <a:latin typeface="Times New Roman" pitchFamily="18" charset="0"/>
              </a:rPr>
              <a:t> </a:t>
            </a:r>
            <a:r>
              <a:rPr lang="ru-RU" sz="2000" smtClean="0">
                <a:latin typeface="Times New Roman" pitchFamily="18" charset="0"/>
              </a:rPr>
              <a:t>следует проверить, все ли графо-клетки заполнены. При переносе данных из бумажного носителя в электронный могут быть допущены  подобные ошибки технического характера, что и наблюдалось в ряде субъектов.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0899AC2-1AAA-4E67-A6F0-812A3D278A6C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36866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B89DF75-26EA-487E-B2DE-BB3737A37E94}" type="slidenum">
              <a:rPr lang="ru-RU" sz="1400" b="1">
                <a:solidFill>
                  <a:srgbClr val="FFFFFF"/>
                </a:solidFill>
              </a:rPr>
              <a:pPr algn="ctr"/>
              <a:t>21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93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BD072E"/>
                </a:solidFill>
              </a:rPr>
              <a:t>ОСНОВНЫЕ  АЛГОРИТМЫ ПРОВЕРОК ТАБЛИЦЫ 2300 «СОСТАВ БОЛЬНЫХ В СТАЦИОНАРЕ»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58900"/>
            <a:ext cx="8229600" cy="5175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1600" b="1" smtClean="0"/>
              <a:t>Межгодовая  проверка движения:</a:t>
            </a:r>
            <a:r>
              <a:rPr lang="ru-RU" altLang="ru-RU" sz="1600" b="1" smtClean="0">
                <a:solidFill>
                  <a:srgbClr val="C00000"/>
                </a:solidFill>
              </a:rPr>
              <a:t> </a:t>
            </a:r>
            <a:r>
              <a:rPr lang="ru-RU" altLang="ru-RU" sz="1600" smtClean="0"/>
              <a:t>осталось на конец прошлого года (графа</a:t>
            </a:r>
            <a:r>
              <a:rPr lang="ru-RU" altLang="ru-RU" sz="1600" b="1" smtClean="0"/>
              <a:t> </a:t>
            </a:r>
            <a:r>
              <a:rPr lang="ru-RU" altLang="ru-RU" sz="1600" smtClean="0"/>
              <a:t>13)</a:t>
            </a:r>
            <a:r>
              <a:rPr lang="ru-RU" altLang="ru-RU" sz="1600" b="1" smtClean="0"/>
              <a:t> +</a:t>
            </a:r>
            <a:r>
              <a:rPr lang="ru-RU" altLang="ru-RU" sz="1600" smtClean="0"/>
              <a:t> поступило в отчетном году  (графа 4)</a:t>
            </a:r>
            <a:r>
              <a:rPr lang="ru-RU" altLang="ru-RU" sz="1600" b="1" smtClean="0"/>
              <a:t> –</a:t>
            </a:r>
            <a:r>
              <a:rPr lang="ru-RU" altLang="ru-RU" sz="1600" smtClean="0"/>
              <a:t> выбыло в отчетном году (графа 10)</a:t>
            </a:r>
            <a:r>
              <a:rPr lang="ru-RU" altLang="ru-RU" sz="1600" b="1" smtClean="0"/>
              <a:t> =</a:t>
            </a:r>
            <a:r>
              <a:rPr lang="ru-RU" altLang="ru-RU" sz="1600" smtClean="0"/>
              <a:t> осталось на конец отчетного года (графа 13).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/>
              <a:t>Проверка движения с прошлым годом должна проводиться вами по всем строкам.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b="1" smtClean="0"/>
              <a:t>Диагностические переходы</a:t>
            </a:r>
            <a:r>
              <a:rPr lang="ru-RU" sz="1600" smtClean="0"/>
              <a:t> возможны только за счет больных, которые остались в стационаре на конец прошлого года.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/>
              <a:t>На уровне </a:t>
            </a:r>
            <a:r>
              <a:rPr lang="ru-RU" sz="1600" b="1" smtClean="0"/>
              <a:t>самостоятельного </a:t>
            </a:r>
            <a:r>
              <a:rPr lang="ru-RU" sz="1600" smtClean="0"/>
              <a:t>наркологического стационара проверка межгодового движения по </a:t>
            </a:r>
            <a:r>
              <a:rPr lang="ru-RU" sz="1600" b="1" smtClean="0"/>
              <a:t>сумме строк 18 и 22 </a:t>
            </a:r>
            <a:r>
              <a:rPr lang="ru-RU" sz="1600" smtClean="0"/>
              <a:t>должна давать </a:t>
            </a:r>
            <a:r>
              <a:rPr lang="ru-RU" sz="1600" b="1" smtClean="0"/>
              <a:t>нулевой результат. 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/>
              <a:t>На уровне региона возможно нарушение движения больных за счет включения в отчет данных по психиатрическому стационару и по наркологическим отделениям многопрофильных стационаров, что должно быть отражено в пояснительной записке  к отчету. 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/>
              <a:t>Движение с прошлым годом по </a:t>
            </a:r>
            <a:r>
              <a:rPr lang="ru-RU" sz="1600" b="1" smtClean="0"/>
              <a:t>строкам 19-21 (женщины) </a:t>
            </a:r>
            <a:r>
              <a:rPr lang="ru-RU" sz="1600" smtClean="0"/>
              <a:t>должно координироваться с движением по итоговым строкам 18-22. В ряде регионов межгодовое движение по строкам 18-22 не нарушено, а по строкам 19-21 </a:t>
            </a:r>
            <a:r>
              <a:rPr lang="ru-RU" altLang="ru-RU" sz="1600" b="1" smtClean="0"/>
              <a:t>–</a:t>
            </a:r>
            <a:r>
              <a:rPr lang="ru-RU" sz="1600" smtClean="0"/>
              <a:t> нарушено, в таком случае необходимо пояснение, почему это произошло. 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/>
              <a:t>Движение с прошлым годом по </a:t>
            </a:r>
            <a:r>
              <a:rPr lang="ru-RU" sz="1600" b="1" smtClean="0"/>
              <a:t>строке 23 (ПИН) </a:t>
            </a:r>
            <a:r>
              <a:rPr lang="ru-RU" sz="1600" smtClean="0"/>
              <a:t>должно координироваться с движением по строкам 6, 8 и 16 и итоговой строке 18.</a:t>
            </a:r>
            <a:r>
              <a:rPr lang="ru-RU" sz="1500" smtClean="0"/>
              <a:t>     </a:t>
            </a:r>
            <a:endParaRPr lang="ru-RU" sz="1400" smtClean="0"/>
          </a:p>
          <a:p>
            <a:pPr eaLnBrk="1" hangingPunct="1">
              <a:lnSpc>
                <a:spcPct val="60000"/>
              </a:lnSpc>
            </a:pPr>
            <a:endParaRPr lang="ru-RU" sz="1500" smtClean="0"/>
          </a:p>
        </p:txBody>
      </p:sp>
      <p:sp>
        <p:nvSpPr>
          <p:cNvPr id="36869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A11990E-0C12-4BAA-8C17-1B698C337B46}" type="slidenum">
              <a:rPr lang="ru-RU" sz="1400" b="1">
                <a:solidFill>
                  <a:srgbClr val="FFFFFF"/>
                </a:solidFill>
              </a:rPr>
              <a:pPr algn="ctr"/>
              <a:t>21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78CE6F-EA4E-43A2-85E4-B5B93ED2A7C6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37890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E025B14F-5B05-46F7-8C09-FDCCB2508B17}" type="slidenum">
              <a:rPr lang="ru-RU" sz="1400" b="1">
                <a:solidFill>
                  <a:srgbClr val="FFFFFF"/>
                </a:solidFill>
              </a:rPr>
              <a:pPr algn="ctr"/>
              <a:t>22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Особенности формирования</a:t>
            </a:r>
            <a:b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таблицы 2300</a:t>
            </a:r>
            <a:b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(по итогам отчета за 2017 год)</a:t>
            </a:r>
            <a:r>
              <a:rPr lang="ru-RU" sz="2800" b="1" cap="none" smtClean="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89138"/>
            <a:ext cx="8029575" cy="4484687"/>
          </a:xfr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buFontTx/>
              <a:buChar char=""/>
            </a:pPr>
            <a:r>
              <a:rPr lang="ru-RU" sz="2000" b="1" smtClean="0">
                <a:latin typeface="Times New Roman" pitchFamily="18" charset="0"/>
              </a:rPr>
              <a:t>Психозы</a:t>
            </a:r>
            <a:r>
              <a:rPr lang="ru-RU" sz="2000" smtClean="0">
                <a:latin typeface="Times New Roman" pitchFamily="18" charset="0"/>
              </a:rPr>
              <a:t>, развившиеся </a:t>
            </a:r>
            <a:r>
              <a:rPr lang="ru-RU" sz="2000" b="1" smtClean="0">
                <a:latin typeface="Times New Roman" pitchFamily="18" charset="0"/>
              </a:rPr>
              <a:t>на фоне острой интоксикации</a:t>
            </a:r>
            <a:r>
              <a:rPr lang="ru-RU" sz="2000" smtClean="0">
                <a:latin typeface="Times New Roman" pitchFamily="18" charset="0"/>
              </a:rPr>
              <a:t> должны быть показаны в соответствующих строках: алкогольные психозы –  в строке 1, психотические расстройства вследствие употребления наркотиков  – в строке 6, психотические расстройства вследствие употребления ненаркотических ПАВ – в строке 7.</a:t>
            </a:r>
          </a:p>
          <a:p>
            <a:pPr marL="342900" indent="-342900" eaLnBrk="1" hangingPunct="1">
              <a:lnSpc>
                <a:spcPct val="80000"/>
              </a:lnSpc>
              <a:buFontTx/>
              <a:buChar char=""/>
            </a:pPr>
            <a:r>
              <a:rPr lang="ru-RU" sz="2000" smtClean="0">
                <a:latin typeface="Times New Roman" pitchFamily="18" charset="0"/>
              </a:rPr>
              <a:t>Не следует показывать психозы, резвившиеся на фоне острой интоксикации в строках 15, 16 и 17, так как в руководстве по МКБ 10 в таких случаях рекомендуется устанавливать диагноз по более значимому заболеванию, каким является психоз.</a:t>
            </a:r>
          </a:p>
          <a:p>
            <a:pPr marL="342900" indent="-342900" eaLnBrk="1" hangingPunct="1">
              <a:lnSpc>
                <a:spcPct val="80000"/>
              </a:lnSpc>
              <a:buFontTx/>
              <a:buChar char=""/>
            </a:pPr>
            <a:endParaRPr lang="ru-RU" sz="2000" smtClean="0">
              <a:latin typeface="Times New Roman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Tx/>
              <a:buChar char=""/>
            </a:pPr>
            <a:r>
              <a:rPr lang="ru-RU" sz="2000" smtClean="0">
                <a:latin typeface="Times New Roman" pitchFamily="18" charset="0"/>
              </a:rPr>
              <a:t>В графе </a:t>
            </a:r>
            <a:r>
              <a:rPr lang="ru-RU" sz="2000" b="1" smtClean="0">
                <a:latin typeface="Times New Roman" pitchFamily="18" charset="0"/>
              </a:rPr>
              <a:t>11 умершие пациенты </a:t>
            </a:r>
            <a:r>
              <a:rPr lang="ru-RU" sz="2000" smtClean="0">
                <a:latin typeface="Times New Roman" pitchFamily="18" charset="0"/>
              </a:rPr>
              <a:t>распределяются в соответствии с основным наркологическим диагнозом, по поводу которого они проходили лечение в наркологическом (психиатрическом) стационаре. 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37893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FBE9D3F7-AC48-463D-9189-008C5D50C6AE}" type="slidenum">
              <a:rPr lang="ru-RU" sz="1400" b="1">
                <a:solidFill>
                  <a:srgbClr val="FFFFFF"/>
                </a:solidFill>
              </a:rPr>
              <a:pPr algn="ctr"/>
              <a:t>22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47ABEF7-0033-4545-932E-51D2A62B5B65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38914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DBC2D01-0F20-4FB8-BD1D-9F8518F3C923}" type="slidenum">
              <a:rPr lang="ru-RU" sz="1400" b="1">
                <a:solidFill>
                  <a:srgbClr val="FFFFFF"/>
                </a:solidFill>
              </a:rPr>
              <a:pPr algn="ctr"/>
              <a:t>23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8915" name="Заголовок 1"/>
          <p:cNvSpPr>
            <a:spLocks noGrp="1"/>
          </p:cNvSpPr>
          <p:nvPr>
            <p:ph type="title"/>
          </p:nvPr>
        </p:nvSpPr>
        <p:spPr bwMode="auto">
          <a:xfrm>
            <a:off x="431800" y="368300"/>
            <a:ext cx="8229600" cy="14398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(2700) </a:t>
            </a:r>
            <a:r>
              <a:rPr lang="ru-RU" sz="2800" b="1" cap="none" smtClean="0">
                <a:solidFill>
                  <a:srgbClr val="A50021"/>
                </a:solidFill>
                <a:latin typeface="Arial" charset="0"/>
              </a:rPr>
              <a:t>«</a:t>
            </a:r>
            <a:r>
              <a:rPr lang="ru-RU" sz="2800" b="1" cap="none" smtClean="0">
                <a:solidFill>
                  <a:srgbClr val="A50021"/>
                </a:solidFill>
                <a:latin typeface="Times New Roman" pitchFamily="18" charset="0"/>
              </a:rPr>
              <a:t>Сведения о реабилитационных центрах и отделениях медико-социальной реабилитации для наркологических пациентов</a:t>
            </a:r>
            <a:r>
              <a:rPr lang="ru-RU" cap="none" smtClean="0">
                <a:solidFill>
                  <a:srgbClr val="A50021"/>
                </a:solidFill>
                <a:latin typeface="Arial" charset="0"/>
              </a:rPr>
              <a:t>»</a:t>
            </a:r>
          </a:p>
        </p:txBody>
      </p:sp>
      <p:sp>
        <p:nvSpPr>
          <p:cNvPr id="38916" name="Объект 2"/>
          <p:cNvSpPr>
            <a:spLocks noGrp="1"/>
          </p:cNvSpPr>
          <p:nvPr>
            <p:ph sz="quarter" idx="1"/>
          </p:nvPr>
        </p:nvSpPr>
        <p:spPr>
          <a:xfrm>
            <a:off x="611188" y="1854200"/>
            <a:ext cx="7921625" cy="4454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>
                <a:latin typeface="Times New Roman" pitchFamily="18" charset="0"/>
              </a:rPr>
              <a:t>	</a:t>
            </a:r>
            <a:r>
              <a:rPr lang="ru-RU" b="1" smtClean="0">
                <a:latin typeface="Times New Roman" pitchFamily="18" charset="0"/>
              </a:rPr>
              <a:t>Межгодовая проверка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С 2014 года по таблице заложены межгодовые проверки по всем строкам и графам таблицы.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</a:rPr>
              <a:t>В связи  с пристальным вниманием Минздрава России к реабилитационному процессу в наркологии убедительная просьба изменения в структуре реабилитационной сети пояснять </a:t>
            </a:r>
            <a:r>
              <a:rPr lang="ru-RU" b="1" smtClean="0">
                <a:solidFill>
                  <a:srgbClr val="A50021"/>
                </a:solidFill>
                <a:latin typeface="Times New Roman" pitchFamily="18" charset="0"/>
              </a:rPr>
              <a:t>письменно</a:t>
            </a:r>
            <a:r>
              <a:rPr lang="ru-RU" smtClean="0">
                <a:solidFill>
                  <a:srgbClr val="A50021"/>
                </a:solidFill>
                <a:latin typeface="Times New Roman" pitchFamily="18" charset="0"/>
              </a:rPr>
              <a:t> в приложении к отчетам (копию приказа по учреждению по изменению числа отделений, коечного фонда и т.п.).</a:t>
            </a:r>
          </a:p>
        </p:txBody>
      </p:sp>
      <p:sp>
        <p:nvSpPr>
          <p:cNvPr id="38917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D595AB42-1E92-48DD-AE0B-A46C50C57517}" type="slidenum">
              <a:rPr lang="ru-RU" sz="1400" b="1">
                <a:solidFill>
                  <a:srgbClr val="FFFFFF"/>
                </a:solidFill>
              </a:rPr>
              <a:pPr algn="ctr"/>
              <a:t>23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3CA5141-8048-45FF-8681-CCE3A7A73F8B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39938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7AE9E2B-5E8F-49B5-A80B-E4B6F0A01091}" type="slidenum">
              <a:rPr lang="ru-RU" sz="1400" b="1">
                <a:solidFill>
                  <a:srgbClr val="FFFFFF"/>
                </a:solidFill>
              </a:rPr>
              <a:pPr algn="ctr"/>
              <a:t>24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84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2900" b="1" cap="none" smtClean="0">
                <a:solidFill>
                  <a:srgbClr val="A50021"/>
                </a:solidFill>
              </a:rPr>
              <a:t>(2700) </a:t>
            </a:r>
            <a:r>
              <a:rPr lang="ru-RU" sz="2500" b="1" cap="none" smtClean="0">
                <a:solidFill>
                  <a:srgbClr val="A50021"/>
                </a:solidFill>
              </a:rPr>
              <a:t>ПРОДОЛЖЕНИЕ 2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6375" y="908050"/>
            <a:ext cx="8731250" cy="5491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700" b="1" smtClean="0"/>
              <a:t>	В </a:t>
            </a:r>
            <a:r>
              <a:rPr lang="ru-RU" sz="1800" b="1" smtClean="0"/>
              <a:t>Приказе Министерства здравоохранения РФ от 16 декабря 2014 г. № 843н  «О внесении изменений в номенклатуру коечного фонда по профилям медицинской помощи», </a:t>
            </a:r>
            <a:r>
              <a:rPr lang="ru-RU" sz="1800" smtClean="0"/>
              <a:t>утвержденную </a:t>
            </a:r>
            <a:r>
              <a:rPr lang="ru-RU" sz="1800" b="1" smtClean="0"/>
              <a:t>Приказом Министерства здравоохранения и социального развития Российской Федерации от 17 мая 2012 г. №555н</a:t>
            </a:r>
          </a:p>
          <a:p>
            <a:pPr eaLnBrk="1" hangingPunct="1">
              <a:buFontTx/>
              <a:buNone/>
            </a:pPr>
            <a:r>
              <a:rPr lang="ru-RU" sz="1800" smtClean="0"/>
              <a:t>	отдельно выделен  профиль койки «реабилитационные наркологические».</a:t>
            </a:r>
          </a:p>
          <a:p>
            <a:pPr eaLnBrk="1" hangingPunct="1">
              <a:buFontTx/>
              <a:buNone/>
            </a:pPr>
            <a:r>
              <a:rPr lang="ru-RU" sz="1800" smtClean="0">
                <a:solidFill>
                  <a:srgbClr val="008000"/>
                </a:solidFill>
              </a:rPr>
              <a:t>	</a:t>
            </a:r>
            <a:r>
              <a:rPr lang="ru-RU" sz="1800" b="1" smtClean="0">
                <a:solidFill>
                  <a:srgbClr val="C00000"/>
                </a:solidFill>
              </a:rPr>
              <a:t>Внимание!</a:t>
            </a:r>
          </a:p>
          <a:p>
            <a:pPr eaLnBrk="1" hangingPunct="1"/>
            <a:r>
              <a:rPr lang="ru-RU" sz="1800" smtClean="0"/>
              <a:t>Все наркологические койки в реабилитационных отделениях могут быть перепрофилированы в реабилитационные наркологические.</a:t>
            </a:r>
          </a:p>
          <a:p>
            <a:pPr eaLnBrk="1" hangingPunct="1"/>
            <a:r>
              <a:rPr lang="ru-RU" sz="1800" smtClean="0"/>
              <a:t>Если в реабилитационных центрах и отделениях все койки перепрофилированы в реа</a:t>
            </a:r>
            <a:r>
              <a:rPr lang="ru-RU" sz="1800" smtClean="0">
                <a:latin typeface="Times New Roman" pitchFamily="18" charset="0"/>
              </a:rPr>
              <a:t>билитаци</a:t>
            </a:r>
            <a:r>
              <a:rPr lang="ru-RU" sz="1800" smtClean="0"/>
              <a:t>онные наркологические, то суммарное число наркологических реабилитационных коек (строки 1,2,3 по графе 5 таблицы 2700 формы №37  ) должно быть равно числу наркологических реабилитационных коек на конец года в строке 43.3 таблицы 3100 формы №30.</a:t>
            </a:r>
          </a:p>
          <a:p>
            <a:pPr eaLnBrk="1" hangingPunct="1"/>
            <a:r>
              <a:rPr lang="ru-RU" sz="1800" smtClean="0"/>
              <a:t> Если равенство не выполняется, необходимо представить пояснительную записку к отчету с объяснением. </a:t>
            </a:r>
          </a:p>
        </p:txBody>
      </p:sp>
      <p:sp>
        <p:nvSpPr>
          <p:cNvPr id="39941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F826CE5-DE0E-4AD8-B5E3-3F024049D77F}" type="slidenum">
              <a:rPr lang="ru-RU" sz="1400" b="1">
                <a:solidFill>
                  <a:srgbClr val="FFFFFF"/>
                </a:solidFill>
              </a:rPr>
              <a:pPr algn="ctr"/>
              <a:t>24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9B54EE9-1C6C-4046-9FEB-B7F63F8A1A26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40962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4A766A21-A74C-49BE-AF01-DFEB7A69FF9B}" type="slidenum">
              <a:rPr lang="ru-RU" sz="1400" b="1">
                <a:solidFill>
                  <a:srgbClr val="FFFFFF"/>
                </a:solidFill>
              </a:rPr>
              <a:pPr algn="ctr"/>
              <a:t>25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5763" y="233363"/>
            <a:ext cx="7467600" cy="90487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  <a:t>Формы №11 и №37 за отчетный 2018 год остаются без изменения!</a:t>
            </a:r>
            <a:r>
              <a:rPr lang="ru-RU" sz="2400" b="1" cap="none" smtClean="0">
                <a:solidFill>
                  <a:srgbClr val="BD072E"/>
                </a:solidFill>
              </a:rPr>
              <a:t> </a:t>
            </a:r>
          </a:p>
        </p:txBody>
      </p:sp>
      <p:sp>
        <p:nvSpPr>
          <p:cNvPr id="40964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68413"/>
            <a:ext cx="8029575" cy="52054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000" b="1" smtClean="0">
              <a:solidFill>
                <a:srgbClr val="BD072E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b="1" smtClean="0">
                <a:solidFill>
                  <a:srgbClr val="BD072E"/>
                </a:solidFill>
                <a:latin typeface="Times New Roman" pitchFamily="18" charset="0"/>
              </a:rPr>
              <a:t>Дополнение к форме №37 вводится с отчета за 2018 год</a:t>
            </a:r>
          </a:p>
          <a:p>
            <a:r>
              <a:rPr lang="ru-RU" sz="2000" smtClean="0">
                <a:latin typeface="Times New Roman" pitchFamily="18" charset="0"/>
              </a:rPr>
              <a:t> В соответствие с указанием Минздрава России к форме №37 за   2018 год будет введена дополнительная таблица  </a:t>
            </a:r>
            <a:r>
              <a:rPr lang="ru-RU" sz="2000" b="1" smtClean="0">
                <a:latin typeface="Times New Roman" pitchFamily="18" charset="0"/>
              </a:rPr>
              <a:t>«Сведения о результатах проведения профилактических медицинских осмотров обучающихся в образовательных организациях в целях раннего выявления незаконного потребления наркотических средств и психотропных веществ, проведенных в 2018 году в соответствии с приказом Минздрава России от 06.10.2014 № 581н». </a:t>
            </a:r>
          </a:p>
          <a:p>
            <a:r>
              <a:rPr lang="ru-RU" sz="2000" smtClean="0">
                <a:latin typeface="Times New Roman" pitchFamily="18" charset="0"/>
              </a:rPr>
              <a:t>Проект дополнительной таблицы и указания по ее заполнению будут представлены на сайте ЦНИИОИЗ вместе с данной презентацией. </a:t>
            </a:r>
          </a:p>
          <a:p>
            <a:pPr>
              <a:buFont typeface="Wingdings" pitchFamily="2" charset="2"/>
              <a:buNone/>
            </a:pPr>
            <a:endParaRPr lang="ru-RU" sz="20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6137150-E3DD-49FB-B26F-9157D912DA75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229600" cy="18907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sz="2000" b="1" cap="none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Новая таблица:</a:t>
            </a:r>
            <a:r>
              <a:rPr lang="ru-RU" sz="2000" b="1" cap="none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b="1" cap="none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Сведения о результатах проведения профилактических медицинских осмотров обучающихся в образовательных организациях в целях раннего выявления незаконного потребления наркотических средств и психотропных веществ</a:t>
            </a:r>
          </a:p>
        </p:txBody>
      </p:sp>
      <p:sp>
        <p:nvSpPr>
          <p:cNvPr id="41987" name="Объект 2"/>
          <p:cNvSpPr>
            <a:spLocks noGrp="1"/>
          </p:cNvSpPr>
          <p:nvPr>
            <p:ph idx="4294967295"/>
          </p:nvPr>
        </p:nvSpPr>
        <p:spPr>
          <a:xfrm>
            <a:off x="457200" y="2406650"/>
            <a:ext cx="7467600" cy="406717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1700" b="1" smtClean="0"/>
              <a:t>Вводится по заданию Минздрава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Строка 1 – число обучающихся – всего;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строка 2 – в  общеобразовательных организациях;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строка 3 – в  профессиональных образовательных организациях;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строка 4 – в  образовательных организациях высшего образования.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Графа 3 – число  обучающихся, прошедших профилактические медицинские осмотры;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графа 4 – число  обучающихся или их законных представителей, отказавшихся от прохождения профилактических медицинских осмотров;</a:t>
            </a:r>
          </a:p>
          <a:p>
            <a:pPr marL="0" indent="0">
              <a:lnSpc>
                <a:spcPct val="80000"/>
              </a:lnSpc>
            </a:pPr>
            <a:r>
              <a:rPr lang="ru-RU" sz="1700" smtClean="0"/>
              <a:t>графы 5-13 – число  обучающихся, у которых при проведении профилактических медицинских осмотров установлен факт незаконного употребления наркотиков и иных психотропных веществ.</a:t>
            </a:r>
          </a:p>
        </p:txBody>
      </p:sp>
      <p:sp>
        <p:nvSpPr>
          <p:cNvPr id="4" name="Нижний колонтитул 3"/>
          <p:cNvSpPr txBox="1">
            <a:spLocks noGrp="1"/>
          </p:cNvSpPr>
          <p:nvPr/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</p:spPr>
        <p:txBody>
          <a:bodyPr l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</p:spPr>
        <p:txBody>
          <a:bodyPr lIns="27432" r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5B4B9C2-D066-432B-AEED-FAAD0A8FA523}" type="slidenum">
              <a:rPr lang="ru-RU"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sz="120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FD83EC1-92F9-486A-A7FE-9E60152FB1C5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4" name="Нижний колонтитул 3"/>
          <p:cNvSpPr txBox="1">
            <a:spLocks noGrp="1"/>
          </p:cNvSpPr>
          <p:nvPr/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</p:spPr>
        <p:txBody>
          <a:bodyPr l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</p:spPr>
        <p:txBody>
          <a:bodyPr lIns="27432" rIns="4572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7E5E3A7-A284-49E7-80A7-D196E356B31C}" type="slidenum">
              <a:rPr lang="ru-RU"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sz="120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4294967295"/>
          </p:nvPr>
        </p:nvGraphicFramePr>
        <p:xfrm>
          <a:off x="107503" y="116633"/>
          <a:ext cx="8928991" cy="6615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548"/>
                <a:gridCol w="384639"/>
                <a:gridCol w="1031863"/>
                <a:gridCol w="1031863"/>
                <a:gridCol w="633195"/>
                <a:gridCol w="450461"/>
                <a:gridCol w="432048"/>
                <a:gridCol w="432048"/>
                <a:gridCol w="504056"/>
                <a:gridCol w="360040"/>
                <a:gridCol w="432048"/>
                <a:gridCol w="648072"/>
                <a:gridCol w="1008110"/>
              </a:tblGrid>
              <a:tr h="890244">
                <a:tc rowSpan="3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Тип организации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стр.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/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Число обучающихся,</a:t>
                      </a:r>
                    </a:p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прошедших</a:t>
                      </a:r>
                    </a:p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профилактические медицинские</a:t>
                      </a:r>
                    </a:p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осмотры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Число обучающихся или их</a:t>
                      </a:r>
                    </a:p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законных представителей, отказавшихся от прохождения</a:t>
                      </a:r>
                    </a:p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профилактических медицинских осмотров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Число обучающихся, у которых при проведении профилактических медицинских осмотров установлен факт незаконного употребления наркотиков и иных психотропных веществ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(из гр. 3)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 gridSpan="8">
                  <a:txBody>
                    <a:bodyPr/>
                    <a:lstStyle/>
                    <a:p>
                      <a:pPr marL="21590" marR="21590" indent="4000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том числе (из гр. 5):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39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опиоиды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каннабиноиды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седативные и снотворные средства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стимуляторы (включая кокаин)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галлюциногены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111125" marR="11176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летучие растворители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111125" marR="11176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другие психоактивные вещества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  <a:tc>
                  <a:txBody>
                    <a:bodyPr/>
                    <a:lstStyle/>
                    <a:p>
                      <a:pPr marL="21590" marR="21590" indent="4000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употребление</a:t>
                      </a:r>
                    </a:p>
                    <a:p>
                      <a:pPr marL="21590" marR="21590" indent="4000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двух и более наркотических средств и (или) психотропных и веществ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vert="vert270" anchor="ctr"/>
                </a:tc>
              </a:tr>
              <a:tr h="22810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</a:tr>
              <a:tr h="45621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Всего, </a:t>
                      </a: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том числе: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</a:tr>
              <a:tr h="827683">
                <a:tc>
                  <a:txBody>
                    <a:bodyPr/>
                    <a:lstStyle/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общеобразовательных организациях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</a:tr>
              <a:tr h="1116306">
                <a:tc>
                  <a:txBody>
                    <a:bodyPr/>
                    <a:lstStyle/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профессиональных</a:t>
                      </a:r>
                    </a:p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образовательных</a:t>
                      </a:r>
                    </a:p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организациях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03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</a:tr>
              <a:tr h="1034604">
                <a:tc>
                  <a:txBody>
                    <a:bodyPr/>
                    <a:lstStyle/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образовательных</a:t>
                      </a:r>
                    </a:p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организациях высшего</a:t>
                      </a:r>
                    </a:p>
                    <a:p>
                      <a:pPr marL="10795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образования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04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666" marR="57666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/>
              <a:t>Межформенные</a:t>
            </a:r>
            <a:r>
              <a:rPr lang="ru-RU" dirty="0" smtClean="0"/>
              <a:t> проверки</a:t>
            </a:r>
            <a:endParaRPr lang="ru-RU" dirty="0"/>
          </a:p>
        </p:txBody>
      </p:sp>
      <p:sp>
        <p:nvSpPr>
          <p:cNvPr id="44034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286000" y="6332538"/>
            <a:ext cx="6172200" cy="428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AD08527-DC0D-4697-9388-802F62AD02CB}" type="slidenum">
              <a:rPr lang="ru-RU" smtClean="0"/>
              <a:pPr/>
              <a:t>29</a:t>
            </a:fld>
            <a:endParaRPr lang="ru-RU" smtClean="0"/>
          </a:p>
        </p:txBody>
      </p:sp>
      <p:sp>
        <p:nvSpPr>
          <p:cNvPr id="45058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11F1307-DAB6-4636-8FA6-BF64DD240C90}" type="slidenum">
              <a:rPr lang="ru-RU" sz="1400" b="1">
                <a:solidFill>
                  <a:srgbClr val="FFFFFF"/>
                </a:solidFill>
              </a:rPr>
              <a:pPr algn="ctr"/>
              <a:t>29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5059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  <a:t>АЛГОРИТМ ПРОВЕРКИ СООТВЕТСТВИЯ ТАБЛИЦЫ 2300 ФОРМЫ №37 И ТАБЛИЦЫ 3100 ФОРМЫ №30 </a:t>
            </a:r>
            <a:b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</a:br>
            <a: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  <a:t>НА УРОВНЕ НАРКОЛОГИЧЕСКОГО УЧРЕЖДЕНИЯ</a:t>
            </a:r>
          </a:p>
        </p:txBody>
      </p:sp>
      <p:sp>
        <p:nvSpPr>
          <p:cNvPr id="45060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</a:rPr>
              <a:t>Если в учреждении только наркологические койки: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По поступившим: ф. №37 табл. 2300 стр.18+22 по гр.4 = ф.№30 табл. 3100 стр.21  по гр.6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По выбывшим: ф.№37 табл. 2300 стр.18+22 по гр.10 = ф.№30 табл. 3100 стр.21 (гр.10 + гр.13)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000" b="1" smtClean="0"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</a:rPr>
              <a:t>Если в учреждении наркологические и реабилитационные наркологические койки: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По поступившим: ф. №37 табл. 2300 стр.18+22 по гр.4 = ф.№30 табл. 3100 стр.21+стр.43.3  по гр.6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По выбывшим: ф.№37 табл. 2300 стр.18+22 по гр.10 = ф.№30 табл. 3100 стр.21 (гр.10 + гр.13) + стр.43.3 (гр.10 + гр.13).</a:t>
            </a:r>
          </a:p>
        </p:txBody>
      </p:sp>
      <p:sp>
        <p:nvSpPr>
          <p:cNvPr id="45061" name="Номер слайда 4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5731226-E34C-40A8-B6FD-27707E6210FB}" type="slidenum">
              <a:rPr lang="ru-RU" sz="1400" b="1">
                <a:solidFill>
                  <a:srgbClr val="FFFFFF"/>
                </a:solidFill>
              </a:rPr>
              <a:pPr algn="ctr"/>
              <a:t>29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8438CAE-F0B4-447D-AB48-E951B1E86F43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18434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2067EA6-F248-4115-88A6-2677CEB2B82C}" type="slidenum">
              <a:rPr lang="ru-RU" sz="1400" b="1">
                <a:solidFill>
                  <a:srgbClr val="FFFFFF"/>
                </a:solidFill>
              </a:rPr>
              <a:pPr algn="ctr"/>
              <a:t>3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13985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A50021"/>
                </a:solidFill>
              </a:rPr>
              <a:t>ПРИКАЗ РОССТАТА ОТ 22.11.2010 N 409</a:t>
            </a:r>
            <a:br>
              <a:rPr lang="ru-RU" sz="2000" b="1" cap="none" smtClean="0">
                <a:solidFill>
                  <a:srgbClr val="A50021"/>
                </a:solidFill>
              </a:rPr>
            </a:br>
            <a:r>
              <a:rPr lang="ru-RU" sz="2000" b="1" cap="none" smtClean="0">
                <a:solidFill>
                  <a:srgbClr val="A50021"/>
                </a:solidFill>
              </a:rPr>
              <a:t>«ОБ УТВЕРЖДЕНИИ ПРАКТИЧЕСКОГО ИНСТРУКТИВНО-МЕТОДИЧЕСКОГО ПОСОБИЯ ПО СТАТИСТИКЕ ЗДРАВООХРАНЕНИЯ»</a:t>
            </a:r>
          </a:p>
        </p:txBody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xfrm>
            <a:off x="457200" y="1854200"/>
            <a:ext cx="7467600" cy="4619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900" smtClean="0"/>
              <a:t>ГЛАВА 1. ИСТОРИЧЕСКИЙ ОБЗОР РАЗВИТИЯ СТАТИСТИКИ ЗДРАВООХРАНЕНИЯ В РОССИИ</a:t>
            </a:r>
          </a:p>
          <a:p>
            <a:pPr eaLnBrk="1" hangingPunct="1">
              <a:lnSpc>
                <a:spcPct val="80000"/>
              </a:lnSpc>
            </a:pPr>
            <a:r>
              <a:rPr lang="ru-RU" sz="1900" smtClean="0"/>
              <a:t>ГЛАВА 2.</a:t>
            </a:r>
            <a:r>
              <a:rPr lang="ru-RU" sz="1900" smtClean="0">
                <a:solidFill>
                  <a:srgbClr val="CC0000"/>
                </a:solidFill>
              </a:rPr>
              <a:t> </a:t>
            </a:r>
            <a:r>
              <a:rPr lang="ru-RU" sz="1900" smtClean="0"/>
              <a:t>СБОР ИНФОРМАЦИИ В ЛЕЧЕБНО-ПРОФИЛАКТИЧЕСКИХ УЧРЕЖДЕНИЯХ (ЛПУ)</a:t>
            </a:r>
          </a:p>
          <a:p>
            <a:pPr eaLnBrk="1" hangingPunct="1">
              <a:lnSpc>
                <a:spcPct val="80000"/>
              </a:lnSpc>
            </a:pPr>
            <a:r>
              <a:rPr lang="ru-RU" sz="1900" smtClean="0"/>
              <a:t>ГЛАВА 3. СИСТЕМА СТАТИСТИЧЕСКИХ ПОКАЗАТЕЛЕЙ СОСТОЯНИЯ ЗДОРОВЬЯ И ДЕЯТЕЛЬНОСТИ УЧРЕЖДЕНИЙ ЗДРАВООХРАНЕНИЯ (НА ОСНОВЕ ФОРМ ФЕДЕРАЛЬНОГО СТАТИСТИЧЕСКОГО НАБЛЮДЕНИЯ)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ru-RU" sz="1900" smtClean="0"/>
              <a:t>3.2. Методические вопросы изучения заболеваемости населения. Анализ данных о заболеваемости населения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1900" smtClean="0"/>
              <a:t>ГЛАВА 4. СТАТИСТИКА ИНВАЛИДНОСТИ НАСЕЛЕНИЯ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1900" smtClean="0"/>
              <a:t>ГЛАВА 5. МЕЖДУНАРОДНЫЙ ОПЫТ ОРГАНИЗАЦИИ СТАТИСТИКИ ЗДРАВООХРАНЕНИЯ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1900" smtClean="0"/>
              <a:t>ОСНОВНЫЕ ПОНЯТИЯ СТАТИСТИКИ ЗДРАВООХРАНЕНИЯ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87E25C-3059-4EE1-A437-CF27D793049B}" type="slidenum">
              <a:rPr lang="ru-RU" smtClean="0"/>
              <a:pPr/>
              <a:t>30</a:t>
            </a:fld>
            <a:endParaRPr lang="ru-RU" smtClean="0"/>
          </a:p>
        </p:txBody>
      </p:sp>
      <p:sp>
        <p:nvSpPr>
          <p:cNvPr id="46082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3103D69-CF31-40D4-95FC-1F77D87E0916}" type="slidenum">
              <a:rPr lang="ru-RU" sz="1400" b="1">
                <a:solidFill>
                  <a:srgbClr val="FFFFFF"/>
                </a:solidFill>
              </a:rPr>
              <a:pPr algn="ctr"/>
              <a:t>30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608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2636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BD072E"/>
                </a:solidFill>
              </a:rPr>
              <a:t>АЛГОРИТМ СООТВЕТСТВИЯ ТАБЛИЦЫ 2300 ФОРМЫ №37 И ТАБЛИЦЫ 2000 ФОРМЫ №14</a:t>
            </a:r>
            <a:br>
              <a:rPr lang="ru-RU" sz="2000" b="1" cap="none" smtClean="0">
                <a:solidFill>
                  <a:srgbClr val="BD072E"/>
                </a:solidFill>
              </a:rPr>
            </a:br>
            <a:r>
              <a:rPr lang="ru-RU" sz="2000" b="1" cap="none" smtClean="0">
                <a:solidFill>
                  <a:srgbClr val="BD072E"/>
                </a:solidFill>
              </a:rPr>
              <a:t> НА УРОВНЕ НАРКОЛОГИЧЕСКОГО УЧРЕЖДЕНИЯ</a:t>
            </a:r>
          </a:p>
        </p:txBody>
      </p:sp>
      <p:sp>
        <p:nvSpPr>
          <p:cNvPr id="46084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Число </a:t>
            </a:r>
            <a:r>
              <a:rPr lang="ru-RU" sz="2000" b="1" smtClean="0">
                <a:latin typeface="Times New Roman" pitchFamily="18" charset="0"/>
              </a:rPr>
              <a:t>выбывших</a:t>
            </a:r>
            <a:r>
              <a:rPr lang="ru-RU" sz="2000" smtClean="0">
                <a:latin typeface="Times New Roman" pitchFamily="18" charset="0"/>
              </a:rPr>
              <a:t> наркологических пациентов в таблице 2300 формы №37 должно координироваться с числом </a:t>
            </a:r>
            <a:r>
              <a:rPr lang="ru-RU" sz="2000" b="1" smtClean="0">
                <a:latin typeface="Times New Roman" pitchFamily="18" charset="0"/>
              </a:rPr>
              <a:t>выписанных</a:t>
            </a:r>
            <a:r>
              <a:rPr lang="ru-RU" sz="2000" smtClean="0">
                <a:latin typeface="Times New Roman" pitchFamily="18" charset="0"/>
              </a:rPr>
              <a:t> наркологических пациентов в форме №14 «Сведения о деятельности подразделений медицинских организаций, оказывающих медицинскую помощь в стационарных условиях».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Следует иметь в виду, что </a:t>
            </a:r>
            <a:r>
              <a:rPr lang="ru-RU" sz="2000" b="1" smtClean="0">
                <a:latin typeface="Times New Roman" pitchFamily="18" charset="0"/>
              </a:rPr>
              <a:t>в форме №37</a:t>
            </a:r>
            <a:r>
              <a:rPr lang="ru-RU" sz="2000" smtClean="0">
                <a:latin typeface="Times New Roman" pitchFamily="18" charset="0"/>
              </a:rPr>
              <a:t> в таблице 2300 в графе 10 показываются все выбывшие больные, включая умерших и переведённых в другие стационары.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</a:rPr>
              <a:t>В форме №14</a:t>
            </a:r>
            <a:r>
              <a:rPr lang="ru-RU" sz="2000" smtClean="0">
                <a:latin typeface="Times New Roman" pitchFamily="18" charset="0"/>
              </a:rPr>
              <a:t> выписанные и умершие пациенты показаны в самостоятельных графах. Дополнительно в таблице 2100 формы №14 показаны все пациенты (без разбивки на диагностические группы), переведённые в другие медицинские организации.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</a:rPr>
              <a:t>Внимание!</a:t>
            </a:r>
            <a:r>
              <a:rPr lang="ru-RU" sz="2000" smtClean="0">
                <a:latin typeface="Times New Roman" pitchFamily="18" charset="0"/>
              </a:rPr>
              <a:t> В отличие от формы №37, в форме №14 умершие пациенты распределяются в соответствии с основной причиной смерти.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Times New Roman" pitchFamily="18" charset="0"/>
            </a:endParaRPr>
          </a:p>
        </p:txBody>
      </p:sp>
      <p:sp>
        <p:nvSpPr>
          <p:cNvPr id="46085" name="Номер слайда 4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5127FBD-F34D-4299-B957-A4B6A7FE1B2C}" type="slidenum">
              <a:rPr lang="ru-RU" sz="1400" b="1">
                <a:solidFill>
                  <a:srgbClr val="FFFFFF"/>
                </a:solidFill>
              </a:rPr>
              <a:pPr algn="ctr"/>
              <a:t>30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DA52C2A-3A44-4CB0-A876-83F84A46D149}" type="slidenum">
              <a:rPr lang="ru-RU" smtClean="0"/>
              <a:pPr/>
              <a:t>31</a:t>
            </a:fld>
            <a:endParaRPr lang="ru-RU" smtClean="0"/>
          </a:p>
        </p:txBody>
      </p:sp>
      <p:sp>
        <p:nvSpPr>
          <p:cNvPr id="47106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C0F072BE-EFAF-4830-B009-AB52FD496529}" type="slidenum">
              <a:rPr lang="ru-RU" sz="1400" b="1">
                <a:solidFill>
                  <a:srgbClr val="FFFFFF"/>
                </a:solidFill>
              </a:rPr>
              <a:pPr algn="ctr"/>
              <a:t>31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1354137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000" b="1" cap="none" smtClean="0">
                <a:solidFill>
                  <a:srgbClr val="BD072E"/>
                </a:solidFill>
              </a:rPr>
              <a:t> </a:t>
            </a:r>
            <a: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  <a:t>АЛГОРИТМ СООТВЕТСТВИЯ ТАБЛИЦЫ 2300 ФОРМЫ №37 И ТАБЛИЦЫ 2000 ФОРМЫ №14</a:t>
            </a:r>
            <a:b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</a:br>
            <a: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  <a:t> НА УРОВНЕ НАРКОЛОГИЧЕСКОГО УЧРЕЖДЕНИЯ (продолжение)</a:t>
            </a:r>
          </a:p>
        </p:txBody>
      </p:sp>
      <p:sp>
        <p:nvSpPr>
          <p:cNvPr id="4710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124075"/>
            <a:ext cx="7467600" cy="4349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2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200" b="1" smtClean="0">
                <a:latin typeface="Times New Roman" pitchFamily="18" charset="0"/>
              </a:rPr>
              <a:t>Алгоритмы межформенной проверки для </a:t>
            </a:r>
            <a:r>
              <a:rPr lang="ru-RU" sz="2200" b="1" smtClean="0">
                <a:solidFill>
                  <a:srgbClr val="A50021"/>
                </a:solidFill>
                <a:latin typeface="Times New Roman" pitchFamily="18" charset="0"/>
              </a:rPr>
              <a:t>самостоятельного</a:t>
            </a:r>
            <a:r>
              <a:rPr lang="ru-RU" sz="2200" b="1" smtClean="0">
                <a:latin typeface="Times New Roman" pitchFamily="18" charset="0"/>
              </a:rPr>
              <a:t> наркологического учреждения: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200" smtClean="0">
                <a:latin typeface="Times New Roman" pitchFamily="18" charset="0"/>
              </a:rPr>
              <a:t>    форма №37 таблица 2300 (сумма строк 18+22)  по графе 10 = форма №14 таблица 2000 (сумма строк 1.0+21.0 по сумме граф 4+8) + (сумма строк 1.0+21.0 по сумме граф 22+28) + таблица 2100 графа 1.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2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Times New Roman" pitchFamily="18" charset="0"/>
              </a:rPr>
              <a:t>Отметим, что в самостоятельном наркологическом стационаре пациенты выписываются с диагнозом (в соответствие с МКБ-10) </a:t>
            </a:r>
            <a:r>
              <a:rPr lang="en-US" sz="2200" smtClean="0">
                <a:latin typeface="Times New Roman" pitchFamily="18" charset="0"/>
              </a:rPr>
              <a:t>F10-F19</a:t>
            </a:r>
            <a:r>
              <a:rPr lang="ru-RU" sz="2200" smtClean="0">
                <a:latin typeface="Times New Roman" pitchFamily="18" charset="0"/>
              </a:rPr>
              <a:t> (строка 6.1 и 1) </a:t>
            </a:r>
            <a:r>
              <a:rPr lang="en-US" sz="2200" smtClean="0">
                <a:latin typeface="Times New Roman" pitchFamily="18" charset="0"/>
              </a:rPr>
              <a:t> </a:t>
            </a:r>
            <a:r>
              <a:rPr lang="ru-RU" sz="2200" smtClean="0">
                <a:latin typeface="Times New Roman" pitchFamily="18" charset="0"/>
              </a:rPr>
              <a:t>или </a:t>
            </a:r>
            <a:r>
              <a:rPr lang="en-US" sz="2200" smtClean="0">
                <a:latin typeface="Times New Roman" pitchFamily="18" charset="0"/>
              </a:rPr>
              <a:t>Z00-Z99</a:t>
            </a:r>
            <a:r>
              <a:rPr lang="ru-RU" sz="2200" smtClean="0">
                <a:latin typeface="Times New Roman" pitchFamily="18" charset="0"/>
              </a:rPr>
              <a:t> (строка 21).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2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2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F20AAAC-71E7-4238-AE84-1C0C7FE33EDD}" type="slidenum">
              <a:rPr lang="ru-RU" smtClean="0"/>
              <a:pPr/>
              <a:t>32</a:t>
            </a:fld>
            <a:endParaRPr lang="ru-RU" smtClean="0"/>
          </a:p>
        </p:txBody>
      </p:sp>
      <p:sp>
        <p:nvSpPr>
          <p:cNvPr id="48130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1BE814E2-B9B9-44DF-853F-F00A7EB5CFCF}" type="slidenum">
              <a:rPr lang="ru-RU" sz="1400" b="1">
                <a:solidFill>
                  <a:srgbClr val="FFFFFF"/>
                </a:solidFill>
              </a:rPr>
              <a:pPr algn="ctr"/>
              <a:t>32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8131" name="Заголовок 1"/>
          <p:cNvSpPr>
            <a:spLocks noGrp="1"/>
          </p:cNvSpPr>
          <p:nvPr>
            <p:ph type="title"/>
          </p:nvPr>
        </p:nvSpPr>
        <p:spPr bwMode="auto">
          <a:xfrm>
            <a:off x="385763" y="593725"/>
            <a:ext cx="7986712" cy="9032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cap="none" smtClean="0">
                <a:solidFill>
                  <a:srgbClr val="BD072E"/>
                </a:solidFill>
                <a:latin typeface="Times New Roman" pitchFamily="18" charset="0"/>
              </a:rPr>
              <a:t>АЛГОРИТМЫ ПРОВЕРКИ СООТВЕТСТВИЯ ФОРМЫ№11 И ФОРМЫ №12 ПО СТРОКЕ 6.1 НА УРОВНЕ НАРКОЛОГИЧЕСКОГО УЧРЕЖДЕНИЯ</a:t>
            </a:r>
          </a:p>
        </p:txBody>
      </p:sp>
      <p:sp>
        <p:nvSpPr>
          <p:cNvPr id="48132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</a:rPr>
              <a:t>По зарегистрированным заболеваниям</a:t>
            </a:r>
            <a:r>
              <a:rPr lang="ru-RU" sz="2000" smtClean="0">
                <a:latin typeface="Times New Roman" pitchFamily="18" charset="0"/>
              </a:rPr>
              <a:t>: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 1 гр. 4 табл. 1000 ф.№11 = сумме строк 6.1 по гр.4 таблиц 1000, 2000, 3000 ф. №12 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 1 гр. 6 табл. 1000 ф.№11 =  строка 6.1 по гр.4  табл.1000 ф. №12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 1 гр. 7 табл. 1000 ф.№11 = строка 6.1 по гр.4 табл. 2000 ф. №12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</a:rPr>
              <a:t>По заболеваниям, зарегистрированным впервые в жизни: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Стр.1 гр.4 табл. 2000 ф.№11 = сумме строк 6.1 по гр.9 таблиц 1000, 2000, 3000 ф. №12 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Стр.1 гр.6 табл. 2000 ф.№11 = строка 6.1 по гр.9 табл. 1000 ф. №12</a:t>
            </a:r>
          </a:p>
          <a:p>
            <a:pPr marL="0" indent="0" eaLnBrk="1" hangingPunct="1"/>
            <a:r>
              <a:rPr lang="ru-RU" sz="2000" smtClean="0">
                <a:latin typeface="Times New Roman" pitchFamily="18" charset="0"/>
              </a:rPr>
              <a:t>Стр. 1 гр. 7 табл. 2000 ф.№11 = строка 6.1 по гр.9 табл. 2000 ф. №12</a:t>
            </a:r>
          </a:p>
        </p:txBody>
      </p:sp>
      <p:sp>
        <p:nvSpPr>
          <p:cNvPr id="48133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008A388D-FA98-4758-A5E3-670088A94CA9}" type="slidenum">
              <a:rPr lang="ru-RU" sz="1400" b="1">
                <a:solidFill>
                  <a:srgbClr val="FFFFFF"/>
                </a:solidFill>
              </a:rPr>
              <a:pPr algn="ctr"/>
              <a:t>32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F4D61F7-918C-4F9D-B904-27C225D163F5}" type="slidenum">
              <a:rPr lang="ru-RU" smtClean="0"/>
              <a:pPr/>
              <a:t>33</a:t>
            </a:fld>
            <a:endParaRPr lang="ru-RU" smtClean="0"/>
          </a:p>
        </p:txBody>
      </p:sp>
      <p:sp>
        <p:nvSpPr>
          <p:cNvPr id="49154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05F34244-23F6-4522-823B-A607C5D07841}" type="slidenum">
              <a:rPr lang="ru-RU" sz="1400" b="1">
                <a:solidFill>
                  <a:srgbClr val="FFFFFF"/>
                </a:solidFill>
              </a:rPr>
              <a:pPr algn="ctr"/>
              <a:t>33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153352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400" b="1" cap="none" smtClean="0">
                <a:solidFill>
                  <a:srgbClr val="BD072E"/>
                </a:solidFill>
                <a:latin typeface="Times New Roman" pitchFamily="18" charset="0"/>
              </a:rPr>
              <a:t>АЛГОРИТМЫ ПРОВЕРКИ СООТВЕТСТВИЯ ФОРМЫ№37 И ФОРМЫ №12 ПО СТРОКЕ 6.1 НА УРОВНЕ НАРКОЛОГИЧЕСКОГО УЧРЕЖДЕНИЯ</a:t>
            </a:r>
          </a:p>
        </p:txBody>
      </p:sp>
      <p:sp>
        <p:nvSpPr>
          <p:cNvPr id="4915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124075"/>
            <a:ext cx="8075613" cy="4349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mtClean="0">
                <a:latin typeface="Times New Roman" pitchFamily="18" charset="0"/>
              </a:rPr>
              <a:t>Гр. 5 стр. 11 табл. 2100 ф.№37 = гр. 10 по сумме строк 6.1 таблиц 1000, 2000, 3000 ф. №12.</a:t>
            </a:r>
          </a:p>
          <a:p>
            <a:pPr eaLnBrk="1" hangingPunct="1">
              <a:lnSpc>
                <a:spcPct val="80000"/>
              </a:lnSpc>
            </a:pPr>
            <a:r>
              <a:rPr lang="ru-RU" smtClean="0">
                <a:latin typeface="Times New Roman" pitchFamily="18" charset="0"/>
              </a:rPr>
              <a:t>Гр. 6 стр. 11 табл. 2100 ф.№37 = гр. 14 по сумме строк 6.1 таблиц 1000, 2000, 3000 ф. №12.</a:t>
            </a:r>
          </a:p>
          <a:p>
            <a:pPr eaLnBrk="1" hangingPunct="1">
              <a:lnSpc>
                <a:spcPct val="80000"/>
              </a:lnSpc>
            </a:pPr>
            <a:r>
              <a:rPr lang="ru-RU" smtClean="0">
                <a:latin typeface="Times New Roman" pitchFamily="18" charset="0"/>
              </a:rPr>
              <a:t>Гр. 8 стр. 11 табл. 2100 ф.№37 = гр. 15 по сумме строк 6.1 таблиц 1000, 2000, 3000 ф. №12.</a:t>
            </a:r>
          </a:p>
          <a:p>
            <a:pPr eaLnBrk="1" hangingPunct="1">
              <a:lnSpc>
                <a:spcPct val="80000"/>
              </a:lnSpc>
            </a:pPr>
            <a:r>
              <a:rPr lang="ru-RU" smtClean="0">
                <a:latin typeface="Times New Roman" pitchFamily="18" charset="0"/>
              </a:rPr>
              <a:t>Гр. 10 стр. 11 табл. 2100 ф.№37 = гр. 15 по строке 6.1 табл. 1000 ф. №12.</a:t>
            </a:r>
          </a:p>
          <a:p>
            <a:pPr eaLnBrk="1" hangingPunct="1">
              <a:lnSpc>
                <a:spcPct val="80000"/>
              </a:lnSpc>
            </a:pPr>
            <a:r>
              <a:rPr lang="ru-RU" smtClean="0">
                <a:latin typeface="Times New Roman" pitchFamily="18" charset="0"/>
              </a:rPr>
              <a:t>Гр. 11 стр. 11 табл. 2100 ф.№37 = гр. 15 по строке 6.1 табл. 2000 ф. №12.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157956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cap="none" smtClean="0">
                <a:solidFill>
                  <a:srgbClr val="A50021"/>
                </a:solidFill>
              </a:rPr>
              <a:t>Дополнительная информация по итогам отчета за 2017 год</a:t>
            </a:r>
          </a:p>
        </p:txBody>
      </p:sp>
      <p:sp>
        <p:nvSpPr>
          <p:cNvPr id="5017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168525"/>
            <a:ext cx="7467600" cy="43053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Графа 8 таблиц 1000, 2000 и 3000 в форме №12 с формой №37 не координируется.</a:t>
            </a: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Корректность составления таблиц в форме №12 находится в компетенции принимающих отчеты по этой форме.</a:t>
            </a:r>
          </a:p>
          <a:p>
            <a:endParaRPr lang="ru-RU" sz="28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AFE5055-F343-4FB6-9166-6B2785CAB887}" type="slidenum">
              <a:rPr lang="ru-RU" smtClean="0"/>
              <a:pPr/>
              <a:t>35</a:t>
            </a:fld>
            <a:endParaRPr lang="ru-RU" smtClean="0"/>
          </a:p>
        </p:txBody>
      </p:sp>
      <p:sp>
        <p:nvSpPr>
          <p:cNvPr id="51202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70529012-A7E0-46AC-8258-68DC780B251F}" type="slidenum">
              <a:rPr lang="ru-RU" sz="1400" b="1">
                <a:solidFill>
                  <a:srgbClr val="FFFFFF"/>
                </a:solidFill>
              </a:rPr>
              <a:pPr algn="ctr"/>
              <a:t>35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549275"/>
            <a:ext cx="8229600" cy="1530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</a:rPr>
              <a:t>Благодарим за </a:t>
            </a:r>
            <a:r>
              <a:rPr lang="ru-RU" sz="4400" dirty="0">
                <a:solidFill>
                  <a:schemeClr val="tx1"/>
                </a:solidFill>
              </a:rPr>
              <a:t>внимание</a:t>
            </a:r>
            <a:r>
              <a:rPr lang="ru-RU" sz="4400" dirty="0" smtClean="0">
                <a:solidFill>
                  <a:schemeClr val="tx1"/>
                </a:solidFill>
              </a:rPr>
              <a:t>!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393950"/>
            <a:ext cx="8229600" cy="3340100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5400" dirty="0" smtClean="0"/>
              <a:t>Контакты: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5400" dirty="0"/>
              <a:t>Email</a:t>
            </a:r>
            <a:r>
              <a:rPr lang="en-US" sz="5400" dirty="0" smtClean="0"/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5400" dirty="0" smtClean="0">
                <a:hlinkClick r:id="rId2"/>
              </a:rPr>
              <a:t>kirzhanova.v@serbsky.ru</a:t>
            </a:r>
            <a:endParaRPr lang="ru-RU" sz="5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5400" dirty="0" smtClean="0">
                <a:hlinkClick r:id="rId3"/>
              </a:rPr>
              <a:t>grigorova.n@serbsky.ru</a:t>
            </a:r>
            <a:endParaRPr lang="en-US" sz="5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5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5400" dirty="0" smtClean="0"/>
              <a:t>Тел. 8 (499) 241 36 82</a:t>
            </a:r>
            <a:endParaRPr lang="ru-RU" sz="5400" dirty="0"/>
          </a:p>
        </p:txBody>
      </p:sp>
      <p:sp>
        <p:nvSpPr>
          <p:cNvPr id="51205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D36F226-82E6-409F-8E68-B820CAB84EE2}" type="slidenum">
              <a:rPr lang="ru-RU" sz="1400" b="1">
                <a:solidFill>
                  <a:srgbClr val="FFFFFF"/>
                </a:solidFill>
              </a:rPr>
              <a:pPr algn="ctr"/>
              <a:t>35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46451A2-D1EE-4E17-87A6-B3F352913C8B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19458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48B749B8-5825-4728-A3E3-6527B4107849}" type="slidenum">
              <a:rPr lang="ru-RU" sz="1400" b="1">
                <a:solidFill>
                  <a:srgbClr val="FFFFFF"/>
                </a:solidFill>
              </a:rPr>
              <a:pPr algn="ctr"/>
              <a:t>4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120063" cy="10842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400" b="1" cap="none" smtClean="0">
                <a:solidFill>
                  <a:srgbClr val="CC0000"/>
                </a:solidFill>
              </a:rPr>
              <a:t>КАК РЕГИСТРИРУЕТСЯ ЗАБОЛЕВАЕМОСТЬ (ПРИКАЗ</a:t>
            </a:r>
            <a:r>
              <a:rPr lang="ru-RU" sz="2400" b="1" cap="none" smtClean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ru-RU" sz="2400" b="1" cap="none" smtClean="0">
                <a:solidFill>
                  <a:srgbClr val="CC0000"/>
                </a:solidFill>
              </a:rPr>
              <a:t> РОССТАТА ОТ </a:t>
            </a:r>
            <a:r>
              <a:rPr lang="ru-RU" sz="2400" b="1" cap="none" smtClean="0">
                <a:solidFill>
                  <a:srgbClr val="CC0000"/>
                </a:solidFill>
                <a:latin typeface="Times New Roman" pitchFamily="18" charset="0"/>
              </a:rPr>
              <a:t>22.11.2010 №409)</a:t>
            </a:r>
          </a:p>
        </p:txBody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700" smtClean="0"/>
              <a:t>Общая заболеваемость населения характеризуется общим числом случаев заболеваний, выявленных и зарегистрированных в течение года. </a:t>
            </a:r>
            <a:r>
              <a:rPr lang="ru-RU" sz="1700" b="1" smtClean="0"/>
              <a:t>При этом учитываются все случаи заболеваний, которые установлены как впервые, так и при повторном (в т.ч. многократном) обращении по поводу данного заболевания.</a:t>
            </a:r>
          </a:p>
          <a:p>
            <a:pPr eaLnBrk="1" hangingPunct="1">
              <a:lnSpc>
                <a:spcPct val="90000"/>
              </a:lnSpc>
            </a:pPr>
            <a:r>
              <a:rPr lang="ru-RU" sz="1700" b="1" smtClean="0"/>
              <a:t>Учитываются: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ru-RU" sz="1700" smtClean="0"/>
              <a:t>все острые заболевания;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ru-RU" sz="1700" smtClean="0"/>
              <a:t>хронические состояния, впервые выявленные при обращении населения за медицинской помощью в течение года;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ru-RU" sz="1700" smtClean="0"/>
              <a:t>хронические состояния, зарегистрированные в предыдущие годы, по поводу которых больные </a:t>
            </a:r>
            <a:r>
              <a:rPr lang="ru-RU" sz="1700" b="1" smtClean="0"/>
              <a:t>вновь обратились в данном году </a:t>
            </a:r>
            <a:r>
              <a:rPr lang="ru-RU" sz="1700" smtClean="0"/>
              <a:t>в лечебно-профилактические учреждения системы здравоохранения.</a:t>
            </a:r>
          </a:p>
          <a:p>
            <a:pPr eaLnBrk="1" hangingPunct="1">
              <a:lnSpc>
                <a:spcPct val="90000"/>
              </a:lnSpc>
            </a:pPr>
            <a:r>
              <a:rPr lang="ru-RU" sz="1700" smtClean="0"/>
              <a:t>Заболеваемость по данным обращаемости характеризуется числом случаев заболеваний, выявленных в течение года </a:t>
            </a:r>
            <a:r>
              <a:rPr lang="ru-RU" sz="1700" b="1" smtClean="0">
                <a:solidFill>
                  <a:srgbClr val="CC0000"/>
                </a:solidFill>
              </a:rPr>
              <a:t>при обращении в медицинские учреждения всех ведомств или</a:t>
            </a:r>
            <a:r>
              <a:rPr lang="ru-RU" sz="1700" smtClean="0">
                <a:solidFill>
                  <a:srgbClr val="CC0000"/>
                </a:solidFill>
              </a:rPr>
              <a:t> </a:t>
            </a:r>
            <a:r>
              <a:rPr lang="ru-RU" sz="1700" b="1" smtClean="0">
                <a:solidFill>
                  <a:srgbClr val="CC0000"/>
                </a:solidFill>
              </a:rPr>
              <a:t>при профилактическом осмотре</a:t>
            </a:r>
            <a:r>
              <a:rPr lang="ru-RU" sz="1700" smtClean="0">
                <a:solidFill>
                  <a:srgbClr val="CC0000"/>
                </a:solidFill>
              </a:rPr>
              <a:t>.</a:t>
            </a:r>
            <a:endParaRPr lang="ru-RU" sz="18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A387271-59C8-455F-8F04-E0075DBFCF7C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20482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D2E27526-B395-45EF-964B-7D8E8529DF3A}" type="slidenum">
              <a:rPr lang="ru-RU" sz="1400" b="1">
                <a:solidFill>
                  <a:srgbClr val="FFFFFF"/>
                </a:solidFill>
              </a:rPr>
              <a:pPr algn="ctr"/>
              <a:t>5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9493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400" b="1" cap="none" smtClean="0">
                <a:solidFill>
                  <a:srgbClr val="BD072E"/>
                </a:solidFill>
              </a:rPr>
              <a:t>Внимание сотрудникам МИАЦ и оргметодотделов по наркологии</a:t>
            </a:r>
          </a:p>
        </p:txBody>
      </p:sp>
      <p:sp>
        <p:nvSpPr>
          <p:cNvPr id="20484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7597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</a:rPr>
              <a:t>	</a:t>
            </a:r>
            <a:r>
              <a:rPr lang="ru-RU" sz="2800" smtClean="0">
                <a:latin typeface="Times New Roman" pitchFamily="18" charset="0"/>
              </a:rPr>
              <a:t>Сотрудниками ННЦ наркологии в ходе анализа форм федерального статистического наблюдения по наркологии субъектов было выявлено, что не все психиатрические и психоневрологические медицинские организации, оказавшие в 2017 году помощь наркологическим пациентам, заполняют формы №11 и №37, что приводит к потере части данных и искажает показатели амбулаторной и госпитальной обращаемости.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A8247AB-4DAA-405E-A79D-1195B08BCF22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1506" name="Номер слайда 2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8E12DA2F-A763-4BE1-8331-90CB7E3917C7}" type="slidenum">
              <a:rPr lang="ru-RU" sz="1400" b="1">
                <a:solidFill>
                  <a:srgbClr val="FFFFFF"/>
                </a:solidFill>
              </a:rPr>
              <a:pPr algn="ctr"/>
              <a:t>6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5763" y="233363"/>
            <a:ext cx="8075612" cy="12636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2400" b="1" cap="none" smtClean="0">
                <a:solidFill>
                  <a:srgbClr val="BD072E"/>
                </a:solidFill>
              </a:rPr>
              <a:t>На титульном листе форм №11 и №37 определено, какие медицинские организации представляют формы №11 и №37:</a:t>
            </a:r>
            <a:endParaRPr lang="ru-RU" sz="2600" cap="none" smtClean="0"/>
          </a:p>
        </p:txBody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>
          <a:xfrm>
            <a:off x="457200" y="1538288"/>
            <a:ext cx="7985125" cy="4935537"/>
          </a:xfrm>
        </p:spPr>
        <p:txBody>
          <a:bodyPr/>
          <a:lstStyle/>
          <a:p>
            <a:r>
              <a:rPr lang="ru-RU" smtClean="0"/>
              <a:t>наркологические больницы и наркологические диспансеры (институты, научные центры наркологии и психиатрии),</a:t>
            </a:r>
          </a:p>
          <a:p>
            <a:r>
              <a:rPr lang="ru-RU" smtClean="0"/>
              <a:t>психоневрологические диспансеры,</a:t>
            </a:r>
          </a:p>
          <a:p>
            <a:r>
              <a:rPr lang="ru-RU" smtClean="0"/>
              <a:t>реабилитационные центры,</a:t>
            </a:r>
          </a:p>
          <a:p>
            <a:r>
              <a:rPr lang="ru-RU" smtClean="0"/>
              <a:t>больницы и самостоятельные поликлиники, имеющие в своем составе стационарные и амбулаторные наркологические и психоневрологические отделения (кабинеты), обслуживающие наркологических пациентов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Номер слайда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811E23D-55EA-4B64-B071-58CD98FD4C3D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32448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altLang="ru-RU" sz="3200" b="1" cap="none" smtClean="0">
                <a:solidFill>
                  <a:srgbClr val="A50021"/>
                </a:solidFill>
              </a:rPr>
              <a:t>ФОРМА 11</a:t>
            </a:r>
            <a:br>
              <a:rPr lang="ru-RU" altLang="ru-RU" sz="3200" b="1" cap="none" smtClean="0">
                <a:solidFill>
                  <a:srgbClr val="A50021"/>
                </a:solidFill>
              </a:rPr>
            </a:br>
            <a:r>
              <a:rPr lang="ru-RU" sz="3200" b="1" cap="none" smtClean="0">
                <a:solidFill>
                  <a:srgbClr val="A50021"/>
                </a:solidFill>
              </a:rPr>
              <a:t>«СВЕДЕНИЯ О ЗАБОЛЕВАНИЯХ НАРКОЛОГИЧЕСКИМИ РАССТРОЙСТВАМИ»</a:t>
            </a:r>
            <a:br>
              <a:rPr lang="ru-RU" sz="3200" b="1" cap="none" smtClean="0">
                <a:solidFill>
                  <a:srgbClr val="A50021"/>
                </a:solidFill>
              </a:rPr>
            </a:br>
            <a:endParaRPr lang="ru-RU" sz="3200" b="1" cap="none" smtClean="0">
              <a:solidFill>
                <a:srgbClr val="A5002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3519488"/>
            <a:ext cx="6994525" cy="29543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smtClean="0"/>
              <a:t>Форма 11 имеет в своем составе</a:t>
            </a:r>
          </a:p>
          <a:p>
            <a:pPr>
              <a:buFont typeface="Wingdings" pitchFamily="2" charset="2"/>
              <a:buNone/>
            </a:pPr>
            <a:r>
              <a:rPr lang="ru-RU" sz="3200" smtClean="0"/>
              <a:t> 3 таблицы.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4D8A962-BB5F-44F2-8DD0-956007085D16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23554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5D034B8-3458-4B5D-8727-A9F19FB80F67}" type="slidenum">
              <a:rPr lang="ru-RU" sz="1400" b="1">
                <a:solidFill>
                  <a:srgbClr val="FFFFFF"/>
                </a:solidFill>
              </a:rPr>
              <a:pPr algn="ctr"/>
              <a:t>8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2400" b="1" cap="none" smtClean="0">
                <a:solidFill>
                  <a:srgbClr val="A50021"/>
                </a:solidFill>
              </a:rPr>
              <a:t>Рекомендации по составлению               таблиц 1000 и 2000 в форме №11                  (по итогам отчета за 2017 год)</a:t>
            </a:r>
          </a:p>
        </p:txBody>
      </p:sp>
      <p:sp>
        <p:nvSpPr>
          <p:cNvPr id="2355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Обратить внимание на формирование таблиц 1000 и 2000. </a:t>
            </a:r>
          </a:p>
          <a:p>
            <a:pPr eaLnBrk="1" hangingPunct="1"/>
            <a:r>
              <a:rPr lang="ru-RU" smtClean="0"/>
              <a:t>Следует осуществлять следующую проверку: зарегистрировано пациентов всего (графа 4 по всем строкам) </a:t>
            </a:r>
            <a:r>
              <a:rPr lang="ru-RU" sz="3200" b="1" smtClean="0"/>
              <a:t>–</a:t>
            </a:r>
            <a:r>
              <a:rPr lang="ru-RU" smtClean="0"/>
              <a:t> зарегистрировано женщин (графа 5 по всем строкам) = зарегистрировано мужчин (полученное значение не должно быть отрицательным).</a:t>
            </a:r>
          </a:p>
          <a:p>
            <a:pPr eaLnBrk="1" hangingPunct="1"/>
            <a:r>
              <a:rPr lang="ru-RU" smtClean="0"/>
              <a:t>Аналогичная проверка проводится для выявления отрицательных значений при расчете числа городских жителей.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6CEFBD4-1035-48EA-B7F4-EEB1A80AE3B2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24578" name="Номер слайда 8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98D1BFA-2503-4B16-B7A5-081266EC0191}" type="slidenum">
              <a:rPr lang="ru-RU" sz="1400" b="1">
                <a:solidFill>
                  <a:srgbClr val="FFFFFF"/>
                </a:solidFill>
              </a:rPr>
              <a:pPr algn="ctr"/>
              <a:t>9</a:t>
            </a:fld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32893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3200" b="1" cap="none" smtClean="0">
                <a:solidFill>
                  <a:srgbClr val="A50021"/>
                </a:solidFill>
              </a:rPr>
              <a:t>ФОРМА 37</a:t>
            </a:r>
            <a:br>
              <a:rPr lang="ru-RU" altLang="ru-RU" sz="3200" b="1" cap="none" smtClean="0">
                <a:solidFill>
                  <a:srgbClr val="A50021"/>
                </a:solidFill>
              </a:rPr>
            </a:br>
            <a:r>
              <a:rPr lang="ru-RU" sz="3200" b="1" cap="none" smtClean="0">
                <a:solidFill>
                  <a:srgbClr val="A50021"/>
                </a:solidFill>
              </a:rPr>
              <a:t>«СВЕДЕНИЯ О ПАЦИЕНТАХ, БОЛЬНЫХ АЛКОГОЛИЗМОМ, НАРКОМАНИЯМИ, ТОКСИКОМАНИЯМИ»</a:t>
            </a:r>
            <a:br>
              <a:rPr lang="ru-RU" sz="3200" b="1" cap="none" smtClean="0">
                <a:solidFill>
                  <a:srgbClr val="A50021"/>
                </a:solidFill>
              </a:rPr>
            </a:br>
            <a:endParaRPr lang="ru-RU" sz="3200" b="1" cap="none" smtClean="0">
              <a:solidFill>
                <a:srgbClr val="A50021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3519488"/>
            <a:ext cx="7040563" cy="2114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</a:t>
            </a:r>
            <a:r>
              <a:rPr lang="ru-RU" sz="3200" smtClean="0"/>
              <a:t>Форма 37 имеет в своем составе 20 таблиц.</a:t>
            </a:r>
          </a:p>
          <a:p>
            <a:pPr eaLnBrk="1" hangingPunct="1">
              <a:buFontTx/>
              <a:buNone/>
            </a:pPr>
            <a:endParaRPr lang="ru-RU" sz="3200" smtClean="0"/>
          </a:p>
          <a:p>
            <a:pPr eaLnBrk="1" hangingPunct="1">
              <a:buFontTx/>
              <a:buNone/>
            </a:pPr>
            <a:r>
              <a:rPr lang="ru-RU" smtClean="0"/>
              <a:t>                                                                   </a:t>
            </a:r>
            <a:endParaRPr lang="ru-RU" sz="1600" smtClean="0"/>
          </a:p>
        </p:txBody>
      </p:sp>
      <p:sp>
        <p:nvSpPr>
          <p:cNvPr id="24581" name="Номер слайда 1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EFF8DFE-F340-4203-9610-517415BED834}" type="slidenum">
              <a:rPr lang="ru-RU" sz="1400" b="1">
                <a:solidFill>
                  <a:srgbClr val="FFFFFF"/>
                </a:solidFill>
              </a:rPr>
              <a:pPr algn="ctr"/>
              <a:t>9</a:t>
            </a:fld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12398</TotalTime>
  <Words>2951</Words>
  <Application>Microsoft Office PowerPoint</Application>
  <PresentationFormat>Экран (4:3)</PresentationFormat>
  <Paragraphs>287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35</vt:i4>
      </vt:variant>
    </vt:vector>
  </HeadingPairs>
  <TitlesOfParts>
    <vt:vector size="49" baseType="lpstr">
      <vt:lpstr>Arial</vt:lpstr>
      <vt:lpstr>Century Schoolbook</vt:lpstr>
      <vt:lpstr>Wingdings</vt:lpstr>
      <vt:lpstr>Wingdings 2</vt:lpstr>
      <vt:lpstr>Times New Roman</vt:lpstr>
      <vt:lpstr>Courier New</vt:lpstr>
      <vt:lpstr>Century Gothic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СОСТАВЛЕНИЕ СТАТИСТИЧЕСКИХ ФОРМ ПО НАРКОЛОГИИ ЗА ОТЧЕТНЫЙ 2018 ГОД</vt:lpstr>
      <vt:lpstr>Нормативные документы, регламентирующие заполнение учетных и отчетных форм по наркологии</vt:lpstr>
      <vt:lpstr>ПРИКАЗ РОССТАТА ОТ 22.11.2010 N 409 «ОБ УТВЕРЖДЕНИИ ПРАКТИЧЕСКОГО ИНСТРУКТИВНО-МЕТОДИЧЕСКОГО ПОСОБИЯ ПО СТАТИСТИКЕ ЗДРАВООХРАНЕНИЯ»</vt:lpstr>
      <vt:lpstr>КАК РЕГИСТРИРУЕТСЯ ЗАБОЛЕВАЕМОСТЬ (ПРИКАЗ  РОССТАТА ОТ 22.11.2010 №409)</vt:lpstr>
      <vt:lpstr>Внимание сотрудникам МИАЦ и оргметодотделов по наркологии</vt:lpstr>
      <vt:lpstr>На титульном листе форм №11 и №37 определено, какие медицинские организации представляют формы №11 и №37:</vt:lpstr>
      <vt:lpstr>ФОРМА 11 «СВЕДЕНИЯ О ЗАБОЛЕВАНИЯХ НАРКОЛОГИЧЕСКИМИ РАССТРОЙСТВАМИ» </vt:lpstr>
      <vt:lpstr>Рекомендации по составлению               таблиц 1000 и 2000 в форме №11                  (по итогам отчета за 2017 год)</vt:lpstr>
      <vt:lpstr>ФОРМА 37 «СВЕДЕНИЯ О ПАЦИЕНТАХ, БОЛЬНЫХ АЛКОГОЛИЗМОМ, НАРКОМАНИЯМИ, ТОКСИКОМАНИЯМИ» </vt:lpstr>
      <vt:lpstr>ТАБЛИЦА 2100 «КОНТИНГЕНТЫ ПАЦИЕНТОВ, НАХОДЯЩИХСЯ ПОД НАБЛЮДЕНИЕМ ПСИХИАТРА-НАРКОЛОГА»</vt:lpstr>
      <vt:lpstr>ПРОДОЛЖЕНИЕ 1 К ТАБЛИЦЕ 2100</vt:lpstr>
      <vt:lpstr>ПРОДОЛЖЕНИЕ 2 К ТАБЛИЦЕ 2100</vt:lpstr>
      <vt:lpstr>ПРОДОЛЖЕНИЕ 3 К ТАБЛИЦЕ 2100</vt:lpstr>
      <vt:lpstr> ПРОДОЛЖЕНИЕ 4 К ТАБЛИЦЕ 2100: АЛГОРИТМЫ ПРОВЕРКИ</vt:lpstr>
      <vt:lpstr>ПРОДОЛЖЕНИЕ 5 К ТАБЛИЦЕ 2100: ДИАГНОСТИЧЕСКИЕ ПЕРЕХОДЫ</vt:lpstr>
      <vt:lpstr>ПРОДОЛЖЕНИЕ 6 К ТАБЛИЦЕ 2100:  ДОПОЛНИТЕЛЬНАЯ ИНФОРМАЦИЯ</vt:lpstr>
      <vt:lpstr>ТАБЛИЦА 2200 «Деятельность врачей, осуществляющих амбулаторную помощь пациентам наркологического профиля»</vt:lpstr>
      <vt:lpstr>(2200) ПРОДОЛЖЕНИЕ 1</vt:lpstr>
      <vt:lpstr>(2200) ПРОДОЛЖЕНИЕ 2</vt:lpstr>
      <vt:lpstr>Рекомендации по заполнению таблицы 2200  (по итогам отчета за 2017 год)</vt:lpstr>
      <vt:lpstr>ОСНОВНЫЕ  АЛГОРИТМЫ ПРОВЕРОК ТАБЛИЦЫ 2300 «СОСТАВ БОЛЬНЫХ В СТАЦИОНАРЕ»</vt:lpstr>
      <vt:lpstr>Особенности формирования таблицы 2300 (по итогам отчета за 2017 год) </vt:lpstr>
      <vt:lpstr>(2700) «Сведения о реабилитационных центрах и отделениях медико-социальной реабилитации для наркологических пациентов»</vt:lpstr>
      <vt:lpstr>(2700) ПРОДОЛЖЕНИЕ 2</vt:lpstr>
      <vt:lpstr>Формы №11 и №37 за отчетный 2018 год остаются без изменения! </vt:lpstr>
      <vt:lpstr>Новая таблица: Сведения о результатах проведения профилактических медицинских осмотров обучающихся в образовательных организациях в целях раннего выявления незаконного потребления наркотических средств и психотропных веществ</vt:lpstr>
      <vt:lpstr>Слайд 27</vt:lpstr>
      <vt:lpstr>МЕЖФОРМЕННЫЕ ПРОВЕРКИ</vt:lpstr>
      <vt:lpstr>АЛГОРИТМ ПРОВЕРКИ СООТВЕТСТВИЯ ТАБЛИЦЫ 2300 ФОРМЫ №37 И ТАБЛИЦЫ 3100 ФОРМЫ №30  НА УРОВНЕ НАРКОЛОГИЧЕСКОГО УЧРЕЖДЕНИЯ</vt:lpstr>
      <vt:lpstr>АЛГОРИТМ СООТВЕТСТВИЯ ТАБЛИЦЫ 2300 ФОРМЫ №37 И ТАБЛИЦЫ 2000 ФОРМЫ №14  НА УРОВНЕ НАРКОЛОГИЧЕСКОГО УЧРЕЖДЕНИЯ</vt:lpstr>
      <vt:lpstr> АЛГОРИТМ СООТВЕТСТВИЯ ТАБЛИЦЫ 2300 ФОРМЫ №37 И ТАБЛИЦЫ 2000 ФОРМЫ №14  НА УРОВНЕ НАРКОЛОГИЧЕСКОГО УЧРЕЖДЕНИЯ (продолжение)</vt:lpstr>
      <vt:lpstr>АЛГОРИТМЫ ПРОВЕРКИ СООТВЕТСТВИЯ ФОРМЫ№11 И ФОРМЫ №12 ПО СТРОКЕ 6.1 НА УРОВНЕ НАРКОЛОГИЧЕСКОГО УЧРЕЖДЕНИЯ</vt:lpstr>
      <vt:lpstr>АЛГОРИТМЫ ПРОВЕРКИ СООТВЕТСТВИЯ ФОРМЫ№37 И ФОРМЫ №12 ПО СТРОКЕ 6.1 НА УРОВНЕ НАРКОЛОГИЧЕСКОГО УЧРЕЖДЕНИЯ</vt:lpstr>
      <vt:lpstr>Дополнительная информация по итогам отчета за 2017 год</vt:lpstr>
      <vt:lpstr>БЛАГОДАРИМ ЗА ВНИМАНИЕ!</vt:lpstr>
    </vt:vector>
  </TitlesOfParts>
  <Company>DarkStar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Киржанова</dc:creator>
  <cp:lastModifiedBy>user</cp:lastModifiedBy>
  <cp:revision>1858</cp:revision>
  <cp:lastPrinted>2014-11-21T14:35:34Z</cp:lastPrinted>
  <dcterms:created xsi:type="dcterms:W3CDTF">2010-09-29T13:24:53Z</dcterms:created>
  <dcterms:modified xsi:type="dcterms:W3CDTF">2018-12-07T11:14:47Z</dcterms:modified>
</cp:coreProperties>
</file>