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366" r:id="rId2"/>
    <p:sldId id="648" r:id="rId3"/>
    <p:sldId id="462" r:id="rId4"/>
    <p:sldId id="591" r:id="rId5"/>
    <p:sldId id="571" r:id="rId6"/>
    <p:sldId id="572" r:id="rId7"/>
    <p:sldId id="595" r:id="rId8"/>
    <p:sldId id="574" r:id="rId9"/>
    <p:sldId id="575" r:id="rId10"/>
    <p:sldId id="576" r:id="rId11"/>
    <p:sldId id="577" r:id="rId12"/>
    <p:sldId id="578" r:id="rId13"/>
    <p:sldId id="592" r:id="rId14"/>
    <p:sldId id="580" r:id="rId15"/>
    <p:sldId id="581" r:id="rId16"/>
    <p:sldId id="582" r:id="rId17"/>
    <p:sldId id="583" r:id="rId18"/>
    <p:sldId id="599" r:id="rId19"/>
    <p:sldId id="584" r:id="rId20"/>
    <p:sldId id="600" r:id="rId21"/>
    <p:sldId id="585" r:id="rId22"/>
    <p:sldId id="618" r:id="rId23"/>
    <p:sldId id="621" r:id="rId24"/>
    <p:sldId id="620" r:id="rId25"/>
    <p:sldId id="586" r:id="rId26"/>
    <p:sldId id="619" r:id="rId27"/>
    <p:sldId id="617" r:id="rId28"/>
    <p:sldId id="622" r:id="rId29"/>
    <p:sldId id="623" r:id="rId30"/>
    <p:sldId id="429" r:id="rId31"/>
    <p:sldId id="560" r:id="rId32"/>
    <p:sldId id="543" r:id="rId33"/>
    <p:sldId id="544" r:id="rId34"/>
    <p:sldId id="563" r:id="rId35"/>
    <p:sldId id="564" r:id="rId36"/>
    <p:sldId id="566" r:id="rId37"/>
    <p:sldId id="545" r:id="rId38"/>
    <p:sldId id="567" r:id="rId39"/>
    <p:sldId id="638" r:id="rId40"/>
    <p:sldId id="649" r:id="rId41"/>
    <p:sldId id="650" r:id="rId42"/>
    <p:sldId id="640" r:id="rId43"/>
    <p:sldId id="642" r:id="rId44"/>
    <p:sldId id="643" r:id="rId45"/>
    <p:sldId id="644" r:id="rId46"/>
    <p:sldId id="645" r:id="rId47"/>
    <p:sldId id="646" r:id="rId48"/>
    <p:sldId id="495" r:id="rId49"/>
    <p:sldId id="546" r:id="rId50"/>
    <p:sldId id="547" r:id="rId51"/>
    <p:sldId id="548" r:id="rId52"/>
    <p:sldId id="496" r:id="rId53"/>
    <p:sldId id="647" r:id="rId54"/>
    <p:sldId id="625" r:id="rId55"/>
    <p:sldId id="635" r:id="rId56"/>
    <p:sldId id="626" r:id="rId57"/>
    <p:sldId id="627" r:id="rId58"/>
    <p:sldId id="628" r:id="rId59"/>
    <p:sldId id="629" r:id="rId60"/>
    <p:sldId id="630" r:id="rId61"/>
    <p:sldId id="631" r:id="rId62"/>
    <p:sldId id="632" r:id="rId63"/>
    <p:sldId id="259" r:id="rId64"/>
    <p:sldId id="602" r:id="rId65"/>
  </p:sldIdLst>
  <p:sldSz cx="9144000" cy="6858000" type="screen4x3"/>
  <p:notesSz cx="6796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FF"/>
    <a:srgbClr val="FFF3CD"/>
    <a:srgbClr val="808000"/>
    <a:srgbClr val="CCCC00"/>
    <a:srgbClr val="FF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 autoAdjust="0"/>
    <p:restoredTop sz="86187" autoAdjust="0"/>
  </p:normalViewPr>
  <p:slideViewPr>
    <p:cSldViewPr>
      <p:cViewPr varScale="1">
        <p:scale>
          <a:sx n="79" d="100"/>
          <a:sy n="79" d="100"/>
        </p:scale>
        <p:origin x="1059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362045951826153"/>
          <c:y val="5.7289520573663405E-2"/>
          <c:w val="0.86087980500655015"/>
          <c:h val="0.7489787695930534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занятые должности - всего</c:v>
                </c:pt>
              </c:strCache>
            </c:strRef>
          </c:tx>
          <c:spPr>
            <a:solidFill>
              <a:srgbClr val="99CCFF"/>
            </a:solidFill>
            <a:ln w="1350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0964927280174745E-2"/>
                  <c:y val="-1.4950489752201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3C-4AE2-A760-05C0E6E3CDF2}"/>
                </c:ext>
              </c:extLst>
            </c:dLbl>
            <c:dLbl>
              <c:idx val="1"/>
              <c:layout>
                <c:manualLayout>
                  <c:x val="4.531771502063793E-2"/>
                  <c:y val="-2.140362991026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3C-4AE2-A760-05C0E6E3CDF2}"/>
                </c:ext>
              </c:extLst>
            </c:dLbl>
            <c:dLbl>
              <c:idx val="2"/>
              <c:layout>
                <c:manualLayout>
                  <c:x val="0"/>
                  <c:y val="-3.632467631668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3C-4AE2-A760-05C0E6E3CDF2}"/>
                </c:ext>
              </c:extLst>
            </c:dLbl>
            <c:spPr>
              <a:noFill/>
              <a:ln w="20978">
                <a:noFill/>
              </a:ln>
            </c:spPr>
            <c:txPr>
              <a:bodyPr/>
              <a:lstStyle/>
              <a:p>
                <a:pPr>
                  <a:defRPr sz="14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3610</c:v>
                </c:pt>
                <c:pt idx="1">
                  <c:v>2610</c:v>
                </c:pt>
                <c:pt idx="2">
                  <c:v>2484.75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C-4AE2-A760-05C0E6E3CDF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из них на амбулаторном приеме</c:v>
                </c:pt>
              </c:strCache>
            </c:strRef>
          </c:tx>
          <c:spPr>
            <a:solidFill>
              <a:srgbClr val="3366FF"/>
            </a:solidFill>
            <a:ln w="1350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087268329277468E-2"/>
                  <c:y val="-9.673765075486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3C-4AE2-A760-05C0E6E3CDF2}"/>
                </c:ext>
              </c:extLst>
            </c:dLbl>
            <c:dLbl>
              <c:idx val="1"/>
              <c:layout>
                <c:manualLayout>
                  <c:x val="7.2447338610475989E-2"/>
                  <c:y val="-5.140113326955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C-4AE2-A760-05C0E6E3CDF2}"/>
                </c:ext>
              </c:extLst>
            </c:dLbl>
            <c:dLbl>
              <c:idx val="2"/>
              <c:layout>
                <c:manualLayout>
                  <c:x val="9.1941334141460593E-2"/>
                  <c:y val="-2.964071094988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3C-4AE2-A760-05C0E6E3CDF2}"/>
                </c:ext>
              </c:extLst>
            </c:dLbl>
            <c:spPr>
              <a:noFill/>
              <a:ln w="20978">
                <a:noFill/>
              </a:ln>
            </c:spPr>
            <c:txPr>
              <a:bodyPr/>
              <a:lstStyle/>
              <a:p>
                <a:pPr>
                  <a:defRPr sz="14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Sheet1!$B$3:$D$3</c:f>
              <c:numCache>
                <c:formatCode>0.00</c:formatCode>
                <c:ptCount val="3"/>
                <c:pt idx="0" formatCode="General">
                  <c:v>1983</c:v>
                </c:pt>
                <c:pt idx="1">
                  <c:v>1440.25</c:v>
                </c:pt>
                <c:pt idx="2" formatCode="General">
                  <c:v>1363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3C-4AE2-A760-05C0E6E3CD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75520"/>
        <c:axId val="33796096"/>
        <c:axId val="0"/>
      </c:bar3DChart>
      <c:catAx>
        <c:axId val="336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79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6096"/>
        <c:scaling>
          <c:orientation val="minMax"/>
          <c:max val="5000"/>
        </c:scaling>
        <c:delete val="0"/>
        <c:axPos val="l"/>
        <c:majorGridlines>
          <c:spPr>
            <a:ln w="33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675520"/>
        <c:crosses val="autoZero"/>
        <c:crossBetween val="between"/>
        <c:majorUnit val="500"/>
        <c:minorUnit val="100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5.0264550264550262E-2"/>
          <c:y val="0.86888111888111885"/>
          <c:w val="0.9285714285714286"/>
          <c:h val="9.7902097902097904E-2"/>
        </c:manualLayout>
      </c:layout>
      <c:overlay val="0"/>
      <c:spPr>
        <a:noFill/>
        <a:ln w="27017">
          <a:noFill/>
        </a:ln>
      </c:spPr>
      <c:txPr>
        <a:bodyPr/>
        <a:lstStyle/>
        <a:p>
          <a:pPr>
            <a:defRPr sz="13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9" b="1" baseline="0"/>
            </a:pPr>
            <a:r>
              <a:rPr lang="ru-RU" sz="1799" dirty="0" err="1"/>
              <a:t>Абс.число</a:t>
            </a:r>
            <a:r>
              <a:rPr lang="ru-RU" sz="1799" dirty="0"/>
              <a:t> </a:t>
            </a:r>
            <a:r>
              <a:rPr lang="ru-RU" sz="1799" dirty="0" smtClean="0"/>
              <a:t>пациентов  </a:t>
            </a:r>
            <a:r>
              <a:rPr lang="ru-RU" sz="1799" dirty="0"/>
              <a:t>(</a:t>
            </a:r>
            <a:r>
              <a:rPr lang="ru-RU" sz="1799" dirty="0" err="1"/>
              <a:t>тыс.человек</a:t>
            </a:r>
            <a:r>
              <a:rPr lang="ru-RU" sz="1799" dirty="0"/>
              <a:t>)</a:t>
            </a:r>
          </a:p>
        </c:rich>
      </c:tx>
      <c:layout>
        <c:manualLayout>
          <c:xMode val="edge"/>
          <c:yMode val="edge"/>
          <c:x val="0.25883900274055149"/>
          <c:y val="0.84236217105890676"/>
        </c:manualLayout>
      </c:layout>
      <c:overlay val="0"/>
      <c:spPr>
        <a:noFill/>
        <a:ln w="2538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0616740088106"/>
          <c:y val="2.0560747663551402E-2"/>
          <c:w val="0.82819383259911894"/>
          <c:h val="0.65420560747663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01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415914060443188E-2"/>
                  <c:y val="-0.35193548670349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E3-4506-9E94-1695A9D16591}"/>
                </c:ext>
              </c:extLst>
            </c:dLbl>
            <c:dLbl>
              <c:idx val="1"/>
              <c:layout>
                <c:manualLayout>
                  <c:x val="1.2047104692835096E-2"/>
                  <c:y val="-0.25590835974207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E3-4506-9E94-1695A9D16591}"/>
                </c:ext>
              </c:extLst>
            </c:dLbl>
            <c:dLbl>
              <c:idx val="2"/>
              <c:layout>
                <c:manualLayout>
                  <c:x val="3.5407119034411919E-2"/>
                  <c:y val="-0.21440987067485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E3-4506-9E94-1695A9D16591}"/>
                </c:ext>
              </c:extLst>
            </c:dLbl>
            <c:dLbl>
              <c:idx val="3"/>
              <c:layout>
                <c:manualLayout>
                  <c:x val="3.7932434687607895E-2"/>
                  <c:y val="-0.17032019565398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E3-4506-9E94-1695A9D16591}"/>
                </c:ext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4223.7</c:v>
                </c:pt>
                <c:pt idx="1">
                  <c:v>4021.8</c:v>
                </c:pt>
                <c:pt idx="2">
                  <c:v>3960.7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E3-4506-9E94-1695A9D165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383872"/>
        <c:axId val="88386560"/>
        <c:axId val="0"/>
      </c:bar3DChart>
      <c:catAx>
        <c:axId val="883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8386560"/>
        <c:crosses val="autoZero"/>
        <c:auto val="1"/>
        <c:lblAlgn val="ctr"/>
        <c:lblOffset val="100"/>
        <c:noMultiLvlLbl val="0"/>
      </c:catAx>
      <c:valAx>
        <c:axId val="883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8383872"/>
        <c:crosses val="autoZero"/>
        <c:crossBetween val="between"/>
        <c:majorUnit val="300"/>
        <c:min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3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17" baseline="0"/>
            </a:pPr>
            <a:r>
              <a:rPr lang="ru-RU" sz="1506" dirty="0"/>
              <a:t>Показатели общей заболеваемости </a:t>
            </a:r>
            <a:endParaRPr lang="ru-RU" sz="1600" dirty="0" smtClean="0"/>
          </a:p>
          <a:p>
            <a:pPr>
              <a:defRPr sz="1417" baseline="0"/>
            </a:pPr>
            <a:r>
              <a:rPr lang="ru-RU" sz="1506" dirty="0" smtClean="0"/>
              <a:t>(на </a:t>
            </a:r>
            <a:r>
              <a:rPr lang="ru-RU" sz="1506" dirty="0"/>
              <a:t>100 </a:t>
            </a:r>
            <a:r>
              <a:rPr lang="ru-RU" sz="1506" dirty="0" err="1"/>
              <a:t>тыс.нас</a:t>
            </a:r>
            <a:r>
              <a:rPr lang="ru-RU" sz="1506" dirty="0"/>
              <a:t>.)</a:t>
            </a:r>
          </a:p>
        </c:rich>
      </c:tx>
      <c:layout>
        <c:manualLayout>
          <c:xMode val="edge"/>
          <c:yMode val="edge"/>
          <c:x val="0.27381446855289793"/>
          <c:y val="0.81322957917931482"/>
        </c:manualLayout>
      </c:layout>
      <c:overlay val="0"/>
      <c:spPr>
        <a:noFill/>
        <a:ln w="23905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73317865429235"/>
          <c:y val="2.1400778210116732E-2"/>
          <c:w val="0.75406032482598606"/>
          <c:h val="0.62451361867704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общей заболеваемости на 100 тыс.нас.)</c:v>
                </c:pt>
              </c:strCache>
            </c:strRef>
          </c:tx>
          <c:spPr>
            <a:solidFill>
              <a:srgbClr val="9999FF"/>
            </a:solidFill>
            <a:ln w="1226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022820866317386E-2"/>
                  <c:y val="-0.33524920294976035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8C-4FF9-A260-4C9B80A86269}"/>
                </c:ext>
              </c:extLst>
            </c:dLbl>
            <c:dLbl>
              <c:idx val="1"/>
              <c:layout>
                <c:manualLayout>
                  <c:x val="3.9605557542730034E-2"/>
                  <c:y val="-0.29134988263453371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8C-4FF9-A260-4C9B80A86269}"/>
                </c:ext>
              </c:extLst>
            </c:dLbl>
            <c:dLbl>
              <c:idx val="2"/>
              <c:layout>
                <c:manualLayout>
                  <c:x val="8.8708510588003647E-3"/>
                  <c:y val="-0.28405257561982833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87631513938664"/>
                      <c:h val="0.10460534898891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58C-4FF9-A260-4C9B80A86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2966.6</c:v>
                </c:pt>
                <c:pt idx="1">
                  <c:v>2742</c:v>
                </c:pt>
                <c:pt idx="2">
                  <c:v>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C-4FF9-A260-4C9B80A8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93344"/>
        <c:axId val="40403328"/>
        <c:axId val="0"/>
      </c:bar3DChart>
      <c:catAx>
        <c:axId val="403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0403328"/>
        <c:crosses val="autoZero"/>
        <c:auto val="1"/>
        <c:lblAlgn val="ctr"/>
        <c:lblOffset val="100"/>
        <c:noMultiLvlLbl val="0"/>
      </c:catAx>
      <c:valAx>
        <c:axId val="40403328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0393344"/>
        <c:crosses val="autoZero"/>
        <c:crossBetween val="between"/>
        <c:majorUnit val="500"/>
        <c:minorUnit val="50"/>
      </c:valAx>
      <c:spPr>
        <a:noFill/>
        <a:ln w="23905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26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739964134317462"/>
          <c:y val="0"/>
        </c:manualLayout>
      </c:layout>
      <c:overlay val="0"/>
      <c:txPr>
        <a:bodyPr/>
        <a:lstStyle/>
        <a:p>
          <a:pPr>
            <a:defRPr sz="1599"/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31559578073079"/>
          <c:y val="0.19829424307036259"/>
          <c:w val="0.82655520827408413"/>
          <c:h val="0.701548078063082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первичной заболеваемости (на 100 тыс.нас.)</c:v>
                </c:pt>
              </c:strCache>
            </c:strRef>
          </c:tx>
          <c:spPr>
            <a:solidFill>
              <a:srgbClr val="9999FF"/>
            </a:solidFill>
            <a:ln w="13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085547966481188"/>
                  <c:y val="-0.31431665544787013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E-4FA6-8654-34BF17FEAC54}"/>
                </c:ext>
              </c:extLst>
            </c:dLbl>
            <c:dLbl>
              <c:idx val="1"/>
              <c:layout>
                <c:manualLayout>
                  <c:x val="6.604490489281746E-2"/>
                  <c:y val="-0.30790015706315876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E-4FA6-8654-34BF17FEAC54}"/>
                </c:ext>
              </c:extLst>
            </c:dLbl>
            <c:dLbl>
              <c:idx val="2"/>
              <c:layout>
                <c:manualLayout>
                  <c:x val="4.6475982092456077E-2"/>
                  <c:y val="-0.29285825540081639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EE-4FA6-8654-34BF17FEAC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388.3</c:v>
                </c:pt>
                <c:pt idx="1">
                  <c:v>296.39999999999998</c:v>
                </c:pt>
                <c:pt idx="2">
                  <c:v>290.7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E-4FA6-8654-34BF17FE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953088"/>
        <c:axId val="119181696"/>
        <c:axId val="0"/>
      </c:bar3DChart>
      <c:catAx>
        <c:axId val="1189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9181696"/>
        <c:crosses val="autoZero"/>
        <c:auto val="1"/>
        <c:lblAlgn val="ctr"/>
        <c:lblOffset val="100"/>
        <c:noMultiLvlLbl val="0"/>
      </c:catAx>
      <c:valAx>
        <c:axId val="11918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953088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2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9944022119003"/>
          <c:y val="4.3072811697534873E-2"/>
          <c:w val="0.80897551199658591"/>
          <c:h val="0.807112849409812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387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074196069002825E-2"/>
                  <c:y val="-0.32716834956629759"/>
                </c:manualLayout>
              </c:layout>
              <c:spPr>
                <a:noFill/>
                <a:ln w="27752">
                  <a:noFill/>
                </a:ln>
              </c:spPr>
              <c:txPr>
                <a:bodyPr/>
                <a:lstStyle/>
                <a:p>
                  <a:pPr>
                    <a:defRPr sz="17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50-4AAF-AF1D-046ACC766D73}"/>
                </c:ext>
              </c:extLst>
            </c:dLbl>
            <c:dLbl>
              <c:idx val="1"/>
              <c:layout>
                <c:manualLayout>
                  <c:x val="2.9839754763478991E-2"/>
                  <c:y val="-0.4285603184781604"/>
                </c:manualLayout>
              </c:layout>
              <c:spPr>
                <a:noFill/>
                <a:ln w="27752">
                  <a:noFill/>
                </a:ln>
              </c:spPr>
              <c:txPr>
                <a:bodyPr/>
                <a:lstStyle/>
                <a:p>
                  <a:pPr>
                    <a:defRPr sz="17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50-4AAF-AF1D-046ACC766D73}"/>
                </c:ext>
              </c:extLst>
            </c:dLbl>
            <c:dLbl>
              <c:idx val="2"/>
              <c:layout>
                <c:manualLayout>
                  <c:x val="3.4115285207669654E-2"/>
                  <c:y val="-0.43579613356176805"/>
                </c:manualLayout>
              </c:layout>
              <c:spPr>
                <a:noFill/>
                <a:ln w="27752">
                  <a:noFill/>
                </a:ln>
              </c:spPr>
              <c:txPr>
                <a:bodyPr/>
                <a:lstStyle/>
                <a:p>
                  <a:pPr>
                    <a:defRPr sz="17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50-4AAF-AF1D-046ACC766D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696.3</c:v>
                </c:pt>
                <c:pt idx="1">
                  <c:v>716.4</c:v>
                </c:pt>
                <c:pt idx="2">
                  <c:v>716.8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AAF-AF1D-046ACC766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75776"/>
        <c:axId val="154877312"/>
        <c:axId val="0"/>
      </c:bar3DChart>
      <c:catAx>
        <c:axId val="1548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877312"/>
        <c:crosses val="autoZero"/>
        <c:auto val="1"/>
        <c:lblAlgn val="ctr"/>
        <c:lblOffset val="100"/>
        <c:noMultiLvlLbl val="0"/>
      </c:catAx>
      <c:valAx>
        <c:axId val="154877312"/>
        <c:scaling>
          <c:orientation val="minMax"/>
          <c:min val="6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87577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54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90975650751672"/>
          <c:y val="4.6099618806337159E-2"/>
          <c:w val="0.79047932105222285"/>
          <c:h val="0.824763974776151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271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1637908568626561E-3"/>
                  <c:y val="-0.15151756973774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92-4C39-948D-2F5EC9E3C8BF}"/>
                </c:ext>
              </c:extLst>
            </c:dLbl>
            <c:dLbl>
              <c:idx val="1"/>
              <c:layout>
                <c:manualLayout>
                  <c:x val="6.0497184784470423E-3"/>
                  <c:y val="-0.4162044119291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C39-948D-2F5EC9E3C8BF}"/>
                </c:ext>
              </c:extLst>
            </c:dLbl>
            <c:dLbl>
              <c:idx val="2"/>
              <c:layout>
                <c:manualLayout>
                  <c:x val="2.0104509988149066E-2"/>
                  <c:y val="-0.43155200336955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92-4C39-948D-2F5EC9E3C8BF}"/>
                </c:ext>
              </c:extLst>
            </c:dLbl>
            <c:dLbl>
              <c:idx val="3"/>
              <c:layout>
                <c:manualLayout>
                  <c:x val="4.5404871402707062E-2"/>
                  <c:y val="-0.29176766859900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C39-948D-2F5EC9E3C8BF}"/>
                </c:ext>
              </c:extLst>
            </c:dLbl>
            <c:numFmt formatCode="0.0" sourceLinked="0"/>
            <c:spPr>
              <a:noFill/>
              <a:ln w="25436">
                <a:noFill/>
              </a:ln>
            </c:spPr>
            <c:txPr>
              <a:bodyPr/>
              <a:lstStyle/>
              <a:p>
                <a:pPr>
                  <a:defRPr sz="1595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989.4</c:v>
                </c:pt>
                <c:pt idx="1">
                  <c:v>1051.7</c:v>
                </c:pt>
                <c:pt idx="2">
                  <c:v>1052.3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2-4C39-948D-2F5EC9E3C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112528"/>
        <c:axId val="1"/>
        <c:axId val="0"/>
      </c:bar3DChart>
      <c:catAx>
        <c:axId val="21711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7112528"/>
        <c:crosses val="autoZero"/>
        <c:crossBetween val="between"/>
        <c:majorUnit val="20"/>
      </c:valAx>
      <c:spPr>
        <a:noFill/>
        <a:ln w="2383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9944022119003"/>
          <c:y val="0.11000529155717487"/>
          <c:w val="0.80897551199658591"/>
          <c:h val="0.7685135735386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386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503620496986686E-2"/>
                  <c:y val="-0.40196689059331075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1-444C-B883-5BC1B2447AC3}"/>
                </c:ext>
              </c:extLst>
            </c:dLbl>
            <c:dLbl>
              <c:idx val="1"/>
              <c:layout>
                <c:manualLayout>
                  <c:x val="4.8160298249765171E-2"/>
                  <c:y val="-0.26750647466123295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1-444C-B883-5BC1B2447AC3}"/>
                </c:ext>
              </c:extLst>
            </c:dLbl>
            <c:dLbl>
              <c:idx val="2"/>
              <c:layout>
                <c:manualLayout>
                  <c:x val="3.4115311881940016E-2"/>
                  <c:y val="-0.32398247542192993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1-444C-B883-5BC1B2447A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38.4</c:v>
                </c:pt>
                <c:pt idx="1">
                  <c:v>27.6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C1-444C-B883-5BC1B2447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22816"/>
        <c:axId val="154324352"/>
        <c:axId val="0"/>
      </c:bar3DChart>
      <c:catAx>
        <c:axId val="1543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324352"/>
        <c:crosses val="autoZero"/>
        <c:auto val="1"/>
        <c:lblAlgn val="ctr"/>
        <c:lblOffset val="100"/>
        <c:noMultiLvlLbl val="0"/>
      </c:catAx>
      <c:valAx>
        <c:axId val="154324352"/>
        <c:scaling>
          <c:orientation val="minMax"/>
          <c:max val="4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32281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53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90975650751672"/>
          <c:y val="8.4317370215337251E-2"/>
          <c:w val="0.79047932105222285"/>
          <c:h val="0.78654614298284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5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453028277125737E-2"/>
                  <c:y val="-0.39343273441877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9F-4619-AC69-16C66F4C741B}"/>
                </c:ext>
              </c:extLst>
            </c:dLbl>
            <c:dLbl>
              <c:idx val="1"/>
              <c:layout>
                <c:manualLayout>
                  <c:x val="6.0497184784470423E-3"/>
                  <c:y val="-0.4162044119291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9F-4619-AC69-16C66F4C741B}"/>
                </c:ext>
              </c:extLst>
            </c:dLbl>
            <c:dLbl>
              <c:idx val="2"/>
              <c:layout>
                <c:manualLayout>
                  <c:x val="2.0104509988149066E-2"/>
                  <c:y val="-0.43155200336955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9F-4619-AC69-16C66F4C741B}"/>
                </c:ext>
              </c:extLst>
            </c:dLbl>
            <c:dLbl>
              <c:idx val="3"/>
              <c:layout>
                <c:manualLayout>
                  <c:x val="4.5404871402707062E-2"/>
                  <c:y val="-0.29176766859900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9F-4619-AC69-16C66F4C741B}"/>
                </c:ext>
              </c:extLst>
            </c:dLbl>
            <c:numFmt formatCode="0.0" sourceLinked="0"/>
            <c:spPr>
              <a:noFill/>
              <a:ln w="27091">
                <a:noFill/>
              </a:ln>
            </c:spPr>
            <c:txPr>
              <a:bodyPr/>
              <a:lstStyle/>
              <a:p>
                <a:pPr>
                  <a:defRPr sz="1699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54.6</c:v>
                </c:pt>
                <c:pt idx="1">
                  <c:v>40.4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F-4619-AC69-16C66F4C7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681728"/>
        <c:axId val="154684416"/>
        <c:axId val="0"/>
      </c:bar3DChart>
      <c:catAx>
        <c:axId val="1546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684416"/>
        <c:crosses val="autoZero"/>
        <c:auto val="1"/>
        <c:lblAlgn val="ctr"/>
        <c:lblOffset val="100"/>
        <c:noMultiLvlLbl val="0"/>
      </c:catAx>
      <c:valAx>
        <c:axId val="154684416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6817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07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2612899035695"/>
          <c:y val="5.2682315234930992E-2"/>
          <c:w val="0.81051889330801452"/>
          <c:h val="0.80835489592254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28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755491089929548E-2"/>
                  <c:y val="-0.3240908596102906"/>
                </c:manualLayout>
              </c:layout>
              <c:spPr>
                <a:noFill/>
                <a:ln w="25722">
                  <a:noFill/>
                </a:ln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4F8-4278-96F2-8EEE1AD2D436}"/>
                </c:ext>
              </c:extLst>
            </c:dLbl>
            <c:dLbl>
              <c:idx val="1"/>
              <c:layout>
                <c:manualLayout>
                  <c:x val="1.5013700663693551E-2"/>
                  <c:y val="-0.2148004886485963"/>
                </c:manualLayout>
              </c:layout>
              <c:spPr>
                <a:noFill/>
                <a:ln w="2572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8-4278-96F2-8EEE1AD2D436}"/>
                </c:ext>
              </c:extLst>
            </c:dLbl>
            <c:dLbl>
              <c:idx val="2"/>
              <c:layout>
                <c:manualLayout>
                  <c:x val="2.8226438989645893E-2"/>
                  <c:y val="-0.27902564203105978"/>
                </c:manualLayout>
              </c:layout>
              <c:spPr>
                <a:noFill/>
                <a:ln w="2572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F8-4278-96F2-8EEE1AD2D4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466.7</c:v>
                </c:pt>
                <c:pt idx="1">
                  <c:v>432.8</c:v>
                </c:pt>
                <c:pt idx="2">
                  <c:v>429.8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F8-4278-96F2-8EEE1AD2D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789760"/>
        <c:axId val="154791296"/>
        <c:axId val="0"/>
      </c:bar3DChart>
      <c:catAx>
        <c:axId val="1547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791296"/>
        <c:crossesAt val="350"/>
        <c:auto val="1"/>
        <c:lblAlgn val="ctr"/>
        <c:lblOffset val="100"/>
        <c:noMultiLvlLbl val="0"/>
      </c:catAx>
      <c:valAx>
        <c:axId val="154791296"/>
        <c:scaling>
          <c:orientation val="minMax"/>
          <c:max val="500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789760"/>
        <c:crosses val="autoZero"/>
        <c:crossBetween val="between"/>
      </c:valAx>
      <c:spPr>
        <a:solidFill>
          <a:schemeClr val="bg1"/>
        </a:solidFill>
        <a:ln w="25553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1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3A3B2-5D45-450E-96F2-773C5018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5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71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C07848-B416-4E45-8202-0BDC0584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29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44A959-E100-4F96-89CC-F417B83560E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9DFA6A-5E02-4810-9311-F87CCAE30D3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FF87B1-9842-4840-BD63-182F1B6E5B9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B801-839A-4ADE-8847-0BFFFFF8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7E25-78FC-4411-BBE6-23FB865B9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B038-B86F-41B7-81C0-FDF3B11BB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D424-D251-44A8-8DA3-D3B313FC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83B26-C8A8-4ADF-B103-A81449B1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16A0-7302-4BF4-9185-66F6C484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E866-E62F-4071-98FB-0DFD0CC96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CC5-97E3-4173-B91C-AE2F3F25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C642-E96A-4A6B-A6C1-DACB72BC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7D3A-7D7F-426F-9694-B7774BBFB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DC45-B0B2-4F68-993E-299A986EE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C6FA-CA56-4CDE-AF7E-4949852A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7AF1-81E6-40AC-A286-1EC3F8210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165C-3B90-417E-B7FA-81B2B4ECA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6B3C-3FD5-4F30-9F37-DCE5D35A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5990E-1667-4075-9952-4EDCD15F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chart" Target="../charts/chart9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otdel-haa@yandex.ru" TargetMode="External"/><Relationship Id="rId2" Type="http://schemas.openxmlformats.org/officeDocument/2006/relationships/hyperlink" Target="mailto:stat@mednet.ru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1A55E0-43DC-4B9F-A425-2FF6141860D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6250" y="953725"/>
            <a:ext cx="8461375" cy="562487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57200" y="908720"/>
            <a:ext cx="8229600" cy="47705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b="1" dirty="0" smtClean="0"/>
              <a:t>Анализ сведений о заболеваниях психическими расстройствами и состоянии службы психиатрической помощи в Российской Федерации </a:t>
            </a:r>
          </a:p>
          <a:p>
            <a:pPr marL="0" indent="0" algn="ctr">
              <a:buFontTx/>
              <a:buNone/>
            </a:pPr>
            <a:r>
              <a:rPr lang="ru-RU" b="1" smtClean="0"/>
              <a:t>в 2016 - 20</a:t>
            </a:r>
            <a:r>
              <a:rPr lang="en-US" b="1" dirty="0" smtClean="0"/>
              <a:t>1</a:t>
            </a:r>
            <a:r>
              <a:rPr lang="ru-RU" b="1" dirty="0" smtClean="0"/>
              <a:t>7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D3F5A-0352-45A8-88A4-43500FC91D9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07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397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Кадры врачей – психотерапевтов (абс.)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74101208"/>
              </p:ext>
            </p:extLst>
          </p:nvPr>
        </p:nvGraphicFramePr>
        <p:xfrm>
          <a:off x="5292725" y="904875"/>
          <a:ext cx="3597275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733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6613" y="812800"/>
          <a:ext cx="3511550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r:id="rId4" imgW="3511600" imgH="5712447" progId="Excel.Chart.8">
                  <p:embed/>
                </p:oleObj>
              </mc:Choice>
              <mc:Fallback>
                <p:oleObj r:id="rId4" imgW="3511600" imgH="5712447" progId="Excel.Chart.8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812800"/>
                        <a:ext cx="3511550" cy="571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7C84DF-35FA-4156-8F4C-F209E21E977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8326438" cy="5445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Кадры врачей – психотерапевтов (на 10 тыс. населения)</a:t>
            </a:r>
          </a:p>
        </p:txBody>
      </p:sp>
      <p:graphicFrame>
        <p:nvGraphicFramePr>
          <p:cNvPr id="1130" name="Object 10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6632123"/>
              </p:ext>
            </p:extLst>
          </p:nvPr>
        </p:nvGraphicFramePr>
        <p:xfrm>
          <a:off x="4613275" y="1249363"/>
          <a:ext cx="42799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Лист" r:id="rId3" imgW="5099404" imgH="5662174" progId="Excel.Sheet.8">
                  <p:embed/>
                </p:oleObj>
              </mc:Choice>
              <mc:Fallback>
                <p:oleObj name="Лист" r:id="rId3" imgW="5099404" imgH="5662174" progId="Excel.Sheet.8">
                  <p:embed/>
                  <p:pic>
                    <p:nvPicPr>
                      <p:cNvPr id="0" name="Picture 1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1249363"/>
                        <a:ext cx="4279900" cy="4752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6250" y="998538"/>
          <a:ext cx="4090988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r:id="rId5" imgW="4090771" imgH="5139373" progId="Excel.Chart.8">
                  <p:embed/>
                </p:oleObj>
              </mc:Choice>
              <mc:Fallback>
                <p:oleObj r:id="rId5" imgW="4090771" imgH="5139373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998538"/>
                        <a:ext cx="4090988" cy="514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2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301037" cy="7731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Занятые должности лиц с немедицинским образованием (абс.)</a:t>
            </a:r>
          </a:p>
        </p:txBody>
      </p:sp>
      <p:sp>
        <p:nvSpPr>
          <p:cNvPr id="38914" name="Объект 1"/>
          <p:cNvSpPr>
            <a:spLocks noGrp="1"/>
          </p:cNvSpPr>
          <p:nvPr>
            <p:ph sz="half" idx="1"/>
          </p:nvPr>
        </p:nvSpPr>
        <p:spPr>
          <a:xfrm>
            <a:off x="3897313" y="728663"/>
            <a:ext cx="5021262" cy="5310627"/>
          </a:xfrm>
          <a:solidFill>
            <a:schemeClr val="bg1"/>
          </a:solidFill>
        </p:spPr>
        <p:txBody>
          <a:bodyPr/>
          <a:lstStyle/>
          <a:p>
            <a:pPr marL="0" indent="539750" algn="just">
              <a:buFontTx/>
              <a:buNone/>
            </a:pPr>
            <a:r>
              <a:rPr lang="ru-RU" sz="1600" b="1" dirty="0" smtClean="0"/>
              <a:t>3. До 2005 г. в психиатрической службе отмечался рост числа специалистов с немедицинским образованием - медицинских психологов, специалистов по социальной работе и социальных работников. По сравнению с 2005 г. занятые должности специалистов с немедицинским образованием возросли  по всем категориям: число занятых должностях медицинских психологов увеличилось на 21,1%, специалистов по социальной работе возросло в полтора раза (на 48,5%), число занятых должностей социальных работников увеличилось всего на 1,3%. </a:t>
            </a:r>
          </a:p>
          <a:p>
            <a:pPr marL="0" indent="539750" algn="just">
              <a:buFontTx/>
              <a:buNone/>
            </a:pPr>
            <a:r>
              <a:rPr lang="ru-RU" sz="1600" b="1" dirty="0" smtClean="0"/>
              <a:t>- В настоящее время специалисты с НМО исключены из профильных строк ф.№30 и перенесены в общую строку по всем профилям, в связи с чем получение сведений о работающих в психиатрической службе стало </a:t>
            </a:r>
            <a:r>
              <a:rPr lang="ru-RU" sz="1600" b="1" dirty="0" smtClean="0">
                <a:solidFill>
                  <a:srgbClr val="FF0000"/>
                </a:solidFill>
              </a:rPr>
              <a:t>невозможным</a:t>
            </a:r>
            <a:r>
              <a:rPr lang="ru-RU" sz="1600" b="1" dirty="0" smtClean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rot="9890222">
            <a:off x="3848100" y="5434013"/>
            <a:ext cx="68263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540000" algn="just">
              <a:buFontTx/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600" dirty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E5DE46-988A-4041-99C7-2F22F8B9507D}" type="slidenum">
              <a:rPr lang="ru-RU" smtClean="0"/>
              <a:pPr/>
              <a:t>12</a:t>
            </a:fld>
            <a:endParaRPr lang="ru-RU" smtClean="0"/>
          </a:p>
        </p:txBody>
      </p:sp>
      <p:graphicFrame>
        <p:nvGraphicFramePr>
          <p:cNvPr id="3900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75101"/>
              </p:ext>
            </p:extLst>
          </p:nvPr>
        </p:nvGraphicFramePr>
        <p:xfrm>
          <a:off x="206375" y="728663"/>
          <a:ext cx="3502025" cy="574167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Мед. психологи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Спец. по соц. работе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Соц. работники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576,75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3415,25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654,50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3431,85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3652,30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1857,75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846,00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3616,25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925,75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3568,00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3717,25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3840,25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1637,50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3709,75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921,75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3991,25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3899,15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3824,25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856,75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2017/2016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2016/2005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36613" y="593686"/>
            <a:ext cx="7830842" cy="56515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4. В 2017 г. сократились психиатрические койки и для взрослых (на 1,9%), и для детей (на 2,0%). </a:t>
            </a: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В целом коечный фонд в 2016 - 2017 гг. состоит из психиатрических коек для взрослых (95,0%) и для детей (5,0%). В использовании психиатрического фонда особых изменений не отмечено. </a:t>
            </a: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Наиболее высокая средняя занятость койки в году имеет место по категории койки для взрослых – 332 дня, в том числе психиатрической койки собственно для взрослых – тоже 332 дня. Наименьшее среднее число дней занятости койки отмечено по категории коек для судебно-психиатрической экспертизы (241 день).</a:t>
            </a:r>
          </a:p>
          <a:p>
            <a:pPr marL="0" indent="539750" algn="just">
              <a:spcBef>
                <a:spcPct val="0"/>
              </a:spcBef>
              <a:buFontTx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E4766-CACD-48D6-A5A8-57DC9A94704C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4B961A-7B52-4725-9D87-73B3E92F4BC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585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512763"/>
          </a:xfrm>
          <a:solidFill>
            <a:schemeClr val="bg1"/>
          </a:solidFill>
        </p:spPr>
        <p:txBody>
          <a:bodyPr/>
          <a:lstStyle/>
          <a:p>
            <a:r>
              <a:rPr lang="ru-RU" sz="2400" b="1" smtClean="0"/>
              <a:t>Коечный фонд</a:t>
            </a:r>
          </a:p>
        </p:txBody>
      </p:sp>
      <p:graphicFrame>
        <p:nvGraphicFramePr>
          <p:cNvPr id="35848" name="Object 8"/>
          <p:cNvGraphicFramePr>
            <a:graphicFrameLocks noGrp="1"/>
          </p:cNvGraphicFramePr>
          <p:nvPr>
            <p:ph idx="1"/>
          </p:nvPr>
        </p:nvGraphicFramePr>
        <p:xfrm>
          <a:off x="425450" y="857250"/>
          <a:ext cx="82931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r:id="rId3" imgW="8291279" imgH="5322269" progId="Excel.Chart.8">
                  <p:embed/>
                </p:oleObj>
              </mc:Choice>
              <mc:Fallback>
                <p:oleObj r:id="rId3" imgW="8291279" imgH="5322269" progId="Excel.Char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857250"/>
                        <a:ext cx="8293100" cy="532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91D92-A0F4-4571-B01B-E18F77B95B6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68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50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/>
              <a:t>Число среднегодовых мест в дневных (ночных) стационарах</a:t>
            </a:r>
          </a:p>
        </p:txBody>
      </p:sp>
      <p:sp>
        <p:nvSpPr>
          <p:cNvPr id="3687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3687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89025"/>
            <a:ext cx="4038600" cy="5175290"/>
          </a:xfrm>
        </p:spPr>
        <p:txBody>
          <a:bodyPr/>
          <a:lstStyle/>
          <a:p>
            <a:pPr algn="just"/>
            <a:r>
              <a:rPr lang="ru-RU" sz="1800" b="1" dirty="0" smtClean="0"/>
              <a:t>В 2017 г. имел место прирост числа мест в дневных стационарах на 407 мест, на 2,0%. Напомним, что число психиатрических коек сократилось за год на 2580 коек (на 1,9%). </a:t>
            </a:r>
          </a:p>
          <a:p>
            <a:pPr algn="just"/>
            <a:r>
              <a:rPr lang="ru-RU" sz="1800" b="1" dirty="0" smtClean="0"/>
              <a:t>Сокращение круглосуточного психиатрического коечного фонда не компенсируется организацией </a:t>
            </a:r>
            <a:r>
              <a:rPr lang="ru-RU" sz="1800" b="1" dirty="0" err="1" smtClean="0"/>
              <a:t>стационарозамещающих</a:t>
            </a:r>
            <a:r>
              <a:rPr lang="ru-RU" sz="1800" b="1" dirty="0" smtClean="0"/>
              <a:t> технологий. </a:t>
            </a:r>
          </a:p>
        </p:txBody>
      </p:sp>
      <p:graphicFrame>
        <p:nvGraphicFramePr>
          <p:cNvPr id="36874" name="Object 10"/>
          <p:cNvGraphicFramePr>
            <a:graphicFrameLocks noGrp="1"/>
          </p:cNvGraphicFramePr>
          <p:nvPr>
            <p:ph idx="1"/>
          </p:nvPr>
        </p:nvGraphicFramePr>
        <p:xfrm>
          <a:off x="477838" y="903288"/>
          <a:ext cx="4049712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r:id="rId3" imgW="4054191" imgH="5224725" progId="Excel.Chart.8">
                  <p:embed/>
                </p:oleObj>
              </mc:Choice>
              <mc:Fallback>
                <p:oleObj r:id="rId3" imgW="4054191" imgH="5224725" progId="Excel.Chart.8">
                  <p:embed/>
                  <p:pic>
                    <p:nvPicPr>
                      <p:cNvPr id="0" name="Picture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903288"/>
                        <a:ext cx="4049712" cy="522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/>
              <a:t>Число мест в ЛПМ (ЛТМ)</a:t>
            </a:r>
          </a:p>
        </p:txBody>
      </p:sp>
      <p:graphicFrame>
        <p:nvGraphicFramePr>
          <p:cNvPr id="37895" name="Object 7"/>
          <p:cNvGraphicFramePr>
            <a:graphicFrameLocks noGrp="1"/>
          </p:cNvGraphicFramePr>
          <p:nvPr>
            <p:ph sz="half" idx="1"/>
          </p:nvPr>
        </p:nvGraphicFramePr>
        <p:xfrm>
          <a:off x="390525" y="1173163"/>
          <a:ext cx="4179888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Диаграмма" r:id="rId3" imgW="4198468" imgH="4991252" progId="Excel.Chart.8">
                  <p:embed/>
                </p:oleObj>
              </mc:Choice>
              <mc:Fallback>
                <p:oleObj name="Диаграмма" r:id="rId3" imgW="4198468" imgH="4991252" progId="Excel.Char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173163"/>
                        <a:ext cx="4179888" cy="496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Объект 2"/>
          <p:cNvSpPr>
            <a:spLocks noGrp="1"/>
          </p:cNvSpPr>
          <p:nvPr>
            <p:ph sz="half" idx="2"/>
          </p:nvPr>
        </p:nvSpPr>
        <p:spPr>
          <a:xfrm>
            <a:off x="4976813" y="1089025"/>
            <a:ext cx="3916362" cy="5175250"/>
          </a:xfrm>
          <a:solidFill>
            <a:schemeClr val="bg1"/>
          </a:solidFill>
        </p:spPr>
        <p:txBody>
          <a:bodyPr/>
          <a:lstStyle/>
          <a:p>
            <a:pPr marL="0" indent="539750" algn="just">
              <a:buFontTx/>
              <a:buNone/>
            </a:pPr>
            <a:endParaRPr lang="ru-RU" sz="1800" b="1" smtClean="0"/>
          </a:p>
          <a:p>
            <a:pPr marL="0" indent="539750" algn="just">
              <a:lnSpc>
                <a:spcPct val="150000"/>
              </a:lnSpc>
              <a:buFontTx/>
              <a:buNone/>
            </a:pPr>
            <a:r>
              <a:rPr lang="ru-RU" sz="1800" b="1" smtClean="0"/>
              <a:t>5. В 2017 г. сократилось число мест в ЛПМ (ЛТМ) – на 41 место (на 0,9%), но несколько выросло число работающих в них психически больных в целом – на 459 человек (на 2,2%). В 2016 г. число мест увеличилось на 117 (на 2,5%).</a:t>
            </a:r>
            <a:endParaRPr lang="ru-RU" sz="1800" smtClean="0"/>
          </a:p>
        </p:txBody>
      </p:sp>
      <p:sp>
        <p:nvSpPr>
          <p:cNvPr id="378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76D2C3-CF1A-42C7-9C46-25760F59A89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96863" y="323850"/>
            <a:ext cx="8461375" cy="6030913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800" b="1" smtClean="0"/>
              <a:t>6. В 2017 г. по сравнению с 2016 г.  сократилось абсолютное число зарегистрированных пациентов, обратившихся за помощью в психоневрологические учреждения, на 61102 человека, на 1,5% (в 2016г. уменьшение контингента было на 0,6%), в том числе за счет числа пациентов с непсихотическими  психическими расстройствами на 35600 человек (на 1,7%), числа страдающих умственной отсталостью на 13538 человек (на 1,5%), пациентов с психозами и состояниями слабоумия – на 11964 человек (на </a:t>
            </a:r>
            <a:r>
              <a:rPr lang="en-US" sz="1800" b="1" smtClean="0"/>
              <a:t>1</a:t>
            </a:r>
            <a:r>
              <a:rPr lang="ru-RU" sz="1800" b="1" smtClean="0"/>
              <a:t>,</a:t>
            </a:r>
            <a:r>
              <a:rPr lang="en-US" sz="1800" b="1" smtClean="0"/>
              <a:t>1</a:t>
            </a:r>
            <a:r>
              <a:rPr lang="ru-RU" sz="1800" b="1" smtClean="0"/>
              <a:t>%).</a:t>
            </a:r>
            <a:r>
              <a:rPr lang="en-US" sz="1800" b="1" smtClean="0"/>
              <a:t> </a:t>
            </a:r>
            <a:r>
              <a:rPr lang="ru-RU" sz="1800" b="1" smtClean="0"/>
              <a:t> </a:t>
            </a:r>
            <a:br>
              <a:rPr lang="ru-RU" sz="1800" b="1" smtClean="0"/>
            </a:br>
            <a:r>
              <a:rPr lang="ru-RU" sz="1800" b="1" smtClean="0"/>
              <a:t>            Показатель общей заболеваемости психическими расстройствами снизился за год на 1,6%</a:t>
            </a:r>
            <a:r>
              <a:rPr lang="en-US" sz="1800" b="1" smtClean="0"/>
              <a:t> </a:t>
            </a:r>
            <a:r>
              <a:rPr lang="ru-RU" sz="1800" b="1" smtClean="0"/>
              <a:t>- </a:t>
            </a:r>
            <a:r>
              <a:rPr lang="en-US" sz="1800" b="1" smtClean="0"/>
              <a:t>c 2742</a:t>
            </a:r>
            <a:r>
              <a:rPr lang="ru-RU" sz="1800" b="1" smtClean="0"/>
              <a:t>,</a:t>
            </a:r>
            <a:r>
              <a:rPr lang="en-US" sz="1800" b="1" smtClean="0"/>
              <a:t>0</a:t>
            </a:r>
            <a:r>
              <a:rPr lang="ru-RU" sz="1800" b="1" smtClean="0"/>
              <a:t> до 2698,0. Вместе с тем общая заболеваемость возросла в некоторой степени по таким рубрикам как сосудистая деменция (на 1,0%), хронические, включая детские, психозы (на 8,4%). Как и в 2016 г., увеличились показатели общей заболеваемости РАС (с 15,2 до 18,1, на 19,1%) и синдромом Аспергера (с 0,37 до 0,4, на 8,1%).</a:t>
            </a:r>
          </a:p>
        </p:txBody>
      </p:sp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72C101-0F50-47E3-AAE4-2CA8F4554BA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387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a typeface="+mn-ea"/>
              </a:rPr>
              <a:t>Контингенты пациентов, больных психическими расстройствами, в РФ в </a:t>
            </a:r>
            <a:r>
              <a:rPr lang="ru-RU" sz="2000" b="1" dirty="0" smtClean="0">
                <a:solidFill>
                  <a:srgbClr val="000000"/>
                </a:solidFill>
                <a:ea typeface="+mn-ea"/>
              </a:rPr>
              <a:t>2016-2017 </a:t>
            </a:r>
            <a:r>
              <a:rPr lang="ru-RU" sz="2000" b="1" dirty="0">
                <a:solidFill>
                  <a:srgbClr val="000000"/>
                </a:solidFill>
                <a:ea typeface="+mn-ea"/>
              </a:rPr>
              <a:t>гг. </a:t>
            </a:r>
            <a:endParaRPr lang="ru-RU" sz="2000" dirty="0"/>
          </a:p>
        </p:txBody>
      </p:sp>
      <p:sp>
        <p:nvSpPr>
          <p:cNvPr id="3995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841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5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40FCFA-3D07-4F8E-8820-516866F61F74}" type="slidenum">
              <a:rPr lang="ru-RU" smtClean="0"/>
              <a:pPr/>
              <a:t>18</a:t>
            </a:fld>
            <a:endParaRPr lang="ru-RU" smtClean="0"/>
          </a:p>
        </p:txBody>
      </p:sp>
      <p:graphicFrame>
        <p:nvGraphicFramePr>
          <p:cNvPr id="4" name="Object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7767148"/>
              </p:ext>
            </p:extLst>
          </p:nvPr>
        </p:nvGraphicFramePr>
        <p:xfrm>
          <a:off x="479425" y="1270000"/>
          <a:ext cx="4314825" cy="508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2989086"/>
              </p:ext>
            </p:extLst>
          </p:nvPr>
        </p:nvGraphicFramePr>
        <p:xfrm>
          <a:off x="5037138" y="1266825"/>
          <a:ext cx="3849687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385762" y="323657"/>
            <a:ext cx="8461713" cy="5895654"/>
          </a:xfrm>
          <a:solidFill>
            <a:schemeClr val="bg1"/>
          </a:solidFill>
        </p:spPr>
        <p:txBody>
          <a:bodyPr/>
          <a:lstStyle/>
          <a:p>
            <a:pPr indent="539750" algn="l">
              <a:lnSpc>
                <a:spcPct val="150000"/>
              </a:lnSpc>
            </a:pPr>
            <a:r>
              <a:rPr lang="ru-RU" sz="1800" b="1" dirty="0" smtClean="0"/>
              <a:t>           Пациенты с впервые в жизни установленным                                    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диагнозом психического расстройства </a:t>
            </a:r>
            <a:br>
              <a:rPr lang="ru-RU" sz="1800" b="1" dirty="0" smtClean="0"/>
            </a:br>
            <a:r>
              <a:rPr lang="ru-RU" sz="1800" b="1" dirty="0" smtClean="0"/>
              <a:t>                        в Российской Федерации в 2016-2017 гг.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           </a:t>
            </a:r>
            <a:r>
              <a:rPr lang="ru-RU" sz="1600" b="1" dirty="0" smtClean="0"/>
              <a:t>В 2017 г. число пациентов с впервые в жизни установленным диагнозом уменьшилось на 7937 (на 1,8%), из них по психическим расстройствам в целом показатель снизился с 296,4 до 290,7 (на 1,9%), по </a:t>
            </a:r>
            <a:r>
              <a:rPr lang="ru-RU" sz="1600" b="1" dirty="0" err="1" smtClean="0"/>
              <a:t>непсихотическим</a:t>
            </a:r>
            <a:r>
              <a:rPr lang="ru-RU" sz="1600" b="1" dirty="0" smtClean="0"/>
              <a:t> психическим расстройствам – с 211,5 до 208,4 (на 1,5%), по умственной отсталости – с 22,7 до 21,5, на 5,3%. По 20 рубрикам отмечено снижение абсолютного числа пациентов с впервые в жизни установленным диагнозом психического расстройства.</a:t>
            </a:r>
            <a:br>
              <a:rPr lang="ru-RU" sz="1600" b="1" dirty="0" smtClean="0"/>
            </a:br>
            <a:r>
              <a:rPr lang="ru-RU" sz="1600" b="1" dirty="0" smtClean="0"/>
              <a:t>          В общем числе психически больных значительная доля приходится на лиц с психическими расстройствами органического характера как в контингенте, так и среди первичных пациентов. Доли этих расстройств имеют тенденцию к возрастанию. В 2017 г. доля больных с органическими расстройствами составила 35,3% (35,1% в 2016 г.) в контингенте психически больных, а среди впервые диагностированных – 43,8% (43,5% в 2016г.).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DC45-B0B2-4F68-993E-299A986EE95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6250" y="1223755"/>
            <a:ext cx="8461375" cy="5354845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err="1" smtClean="0">
                <a:solidFill>
                  <a:srgbClr val="000000"/>
                </a:solidFill>
              </a:rPr>
              <a:t>Творогова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Нина Александровна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ст.н.с</a:t>
            </a:r>
            <a:r>
              <a:rPr lang="ru-RU" altLang="ru-RU" sz="1800" dirty="0" smtClean="0">
                <a:solidFill>
                  <a:srgbClr val="000000"/>
                </a:solidFill>
              </a:rPr>
              <a:t>. отдела эпидемиологических и организационных проблем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кандидат экономических наук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Николаева Татьяна Алексеевна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ст.н.с</a:t>
            </a:r>
            <a:r>
              <a:rPr lang="ru-RU" altLang="ru-RU" sz="1800" dirty="0" smtClean="0">
                <a:solidFill>
                  <a:srgbClr val="000000"/>
                </a:solidFill>
              </a:rPr>
              <a:t>. отдела эпидемиологических и организационных проблем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кандидат медицинских наук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err="1" smtClean="0">
                <a:solidFill>
                  <a:srgbClr val="000000"/>
                </a:solidFill>
              </a:rPr>
              <a:t>Сидорюк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Ольга Вячеславовна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ст.н.с</a:t>
            </a:r>
            <a:r>
              <a:rPr lang="ru-RU" altLang="ru-RU" sz="1800" dirty="0" smtClean="0">
                <a:solidFill>
                  <a:srgbClr val="000000"/>
                </a:solidFill>
              </a:rPr>
              <a:t>. отдела эпидемиологических и организационных проблем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Авдеева Лариса Николаевна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Заведующая группой в ЦНИИОИЗ Минздрава России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ФГБУ «НМИЦПН им.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В.П.Сербского</a:t>
            </a:r>
            <a:r>
              <a:rPr lang="ru-RU" altLang="ru-RU" sz="1800" dirty="0" smtClean="0">
                <a:solidFill>
                  <a:srgbClr val="000000"/>
                </a:solidFill>
              </a:rPr>
              <a:t>» </a:t>
            </a:r>
            <a:r>
              <a:rPr lang="ru-RU" sz="1800" dirty="0" smtClean="0">
                <a:solidFill>
                  <a:srgbClr val="000000"/>
                </a:solidFill>
              </a:rPr>
              <a:t>Минздрава России</a:t>
            </a:r>
            <a:endParaRPr lang="ru-RU" altLang="ru-RU" sz="18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   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Москва, ЦНИИОИЗ, 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7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декабря  201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8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г.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WEB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–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семинар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68661"/>
            <a:ext cx="8443913" cy="8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7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1038" cy="7239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Пациенты с впервые в жизни установленным диагнозом    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            психического расстройства в РФ в 2016-2017 гг.</a:t>
            </a:r>
            <a:endParaRPr lang="ru-RU" sz="2000" dirty="0" smtClean="0"/>
          </a:p>
        </p:txBody>
      </p:sp>
      <p:graphicFrame>
        <p:nvGraphicFramePr>
          <p:cNvPr id="41996" name="Object 12"/>
          <p:cNvGraphicFramePr>
            <a:graphicFrameLocks noGrp="1"/>
          </p:cNvGraphicFramePr>
          <p:nvPr>
            <p:ph sz="half" idx="2"/>
          </p:nvPr>
        </p:nvGraphicFramePr>
        <p:xfrm>
          <a:off x="334963" y="947738"/>
          <a:ext cx="415290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r:id="rId3" imgW="4151736" imgH="5182049" progId="Excel.Chart.8">
                  <p:embed/>
                </p:oleObj>
              </mc:Choice>
              <mc:Fallback>
                <p:oleObj r:id="rId3" imgW="4151736" imgH="5182049" progId="Excel.Chart.8">
                  <p:embed/>
                  <p:pic>
                    <p:nvPicPr>
                      <p:cNvPr id="0" name="Picture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947738"/>
                        <a:ext cx="4152900" cy="517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4391144"/>
              </p:ext>
            </p:extLst>
          </p:nvPr>
        </p:nvGraphicFramePr>
        <p:xfrm>
          <a:off x="4616450" y="1089025"/>
          <a:ext cx="4141788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DC45-B0B2-4F68-993E-299A986EE95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385763" y="503238"/>
            <a:ext cx="8326437" cy="5741987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800" b="1" dirty="0" smtClean="0"/>
              <a:t>7. В 2017 г. наблюдалось некоторое увеличение контингента пациентов, имеющих инвалидность вследствие психических расстройств и расстройств поведения - на 618 человек (на 0,1%). Показатель инвалидизации на 100 тыс. населения составил 716,8. Из общего контингента зарегистрированных пациентов с психическими расстройствами каждый четвертый является инвалидом по психическому заболеванию.</a:t>
            </a:r>
            <a:r>
              <a:rPr lang="en-US" sz="1800" b="1" dirty="0" smtClean="0"/>
              <a:t> </a:t>
            </a:r>
            <a:r>
              <a:rPr lang="ru-RU" sz="1800" b="1" dirty="0" smtClean="0"/>
              <a:t>Это объясняется выраженным социально - </a:t>
            </a:r>
            <a:r>
              <a:rPr lang="ru-RU" sz="1800" b="1" dirty="0" err="1" smtClean="0"/>
              <a:t>дезадаптирующим</a:t>
            </a:r>
            <a:r>
              <a:rPr lang="ru-RU" sz="1800" b="1" dirty="0" smtClean="0"/>
              <a:t> характером течения психических расстройств и расстройств поведения, отсутствием у психиатрических служб возможностей полноценной социально-трудовой реабилитации психически больных, утративших и еще стойко не утративших трудоспособность.</a:t>
            </a:r>
          </a:p>
        </p:txBody>
      </p:sp>
      <p:sp>
        <p:nvSpPr>
          <p:cNvPr id="5017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783B41-897F-48C2-B1A9-3CD9F1BE0CC9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r>
              <a:rPr lang="ru-RU" sz="1800" b="1" dirty="0" smtClean="0"/>
              <a:t>Инвалидность вследствие психических расстройств в Российской Федерации в 2016 – 2017 гг.</a:t>
            </a:r>
            <a:endParaRPr lang="en-US" sz="1800" b="1" dirty="0" smtClean="0"/>
          </a:p>
        </p:txBody>
      </p:sp>
      <p:sp>
        <p:nvSpPr>
          <p:cNvPr id="4405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43C40A-1EF5-4518-AFB7-5115D3407C5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4051" name="Текст 2"/>
          <p:cNvSpPr>
            <a:spLocks noGrp="1"/>
          </p:cNvSpPr>
          <p:nvPr>
            <p:ph type="body" idx="4294967295"/>
          </p:nvPr>
        </p:nvSpPr>
        <p:spPr>
          <a:xfrm>
            <a:off x="0" y="1042988"/>
            <a:ext cx="4797425" cy="4953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Абсолютное число инвалидов (тыс. чел.)</a:t>
            </a:r>
            <a:endParaRPr lang="en-US" sz="1600" b="1" dirty="0" smtClean="0"/>
          </a:p>
        </p:txBody>
      </p:sp>
      <p:sp>
        <p:nvSpPr>
          <p:cNvPr id="4405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381625" y="1125538"/>
            <a:ext cx="3762375" cy="593725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На 100 тыс. человек населения</a:t>
            </a:r>
            <a:endParaRPr lang="en-US" sz="1600" b="1" dirty="0" smtClean="0"/>
          </a:p>
        </p:txBody>
      </p:sp>
      <p:graphicFrame>
        <p:nvGraphicFramePr>
          <p:cNvPr id="2" name="Object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38264294"/>
              </p:ext>
            </p:extLst>
          </p:nvPr>
        </p:nvGraphicFramePr>
        <p:xfrm>
          <a:off x="4662010" y="1538288"/>
          <a:ext cx="4024790" cy="463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3737282"/>
              </p:ext>
            </p:extLst>
          </p:nvPr>
        </p:nvGraphicFramePr>
        <p:xfrm>
          <a:off x="257314" y="1538288"/>
          <a:ext cx="3782873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21145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b="1" dirty="0" smtClean="0"/>
              <a:t>Несколько иная ситуация сложилась с контингентом пациентов с психическими расстройствами, впервые признанными инвалидами. В 2017 г. по сравнению с 2016 г. прирост этого показателя составил 2323 человека (5,9%), в 2016 г. прирост был всего на 356 человек (0,9%). В 2014-2015 гг. величина прироста равнялась 2,5 – 2,6%. </a:t>
            </a:r>
            <a:endParaRPr lang="en-US" sz="1800" b="1" dirty="0" smtClean="0"/>
          </a:p>
        </p:txBody>
      </p:sp>
      <p:sp>
        <p:nvSpPr>
          <p:cNvPr id="5325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0E4C1-202C-46D8-B390-1BC7A97E982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Заголовок 3"/>
          <p:cNvSpPr>
            <a:spLocks noGrp="1"/>
          </p:cNvSpPr>
          <p:nvPr>
            <p:ph type="title"/>
          </p:nvPr>
        </p:nvSpPr>
        <p:spPr>
          <a:xfrm>
            <a:off x="457200" y="368661"/>
            <a:ext cx="8229600" cy="900100"/>
          </a:xfrm>
        </p:spPr>
        <p:txBody>
          <a:bodyPr/>
          <a:lstStyle/>
          <a:p>
            <a:r>
              <a:rPr lang="ru-RU" sz="2000" b="1" dirty="0" smtClean="0"/>
              <a:t>Первичная инвалидность вследствие психических расстройств в Российской Федерации в 2016 – 2017 гг.</a:t>
            </a:r>
            <a:endParaRPr lang="en-US" sz="2000" b="1" dirty="0" smtClean="0"/>
          </a:p>
        </p:txBody>
      </p:sp>
      <p:sp>
        <p:nvSpPr>
          <p:cNvPr id="4609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14D110-1B79-4636-B8AE-DD385EF4E5AC}" type="slidenum">
              <a:rPr lang="ru-RU" smtClean="0"/>
              <a:pPr/>
              <a:t>24</a:t>
            </a:fld>
            <a:endParaRPr lang="ru-RU" smtClean="0"/>
          </a:p>
        </p:txBody>
      </p:sp>
      <p:graphicFrame>
        <p:nvGraphicFramePr>
          <p:cNvPr id="3" name="Object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1337080"/>
              </p:ext>
            </p:extLst>
          </p:nvPr>
        </p:nvGraphicFramePr>
        <p:xfrm>
          <a:off x="4751388" y="2573338"/>
          <a:ext cx="3870325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5267169"/>
              </p:ext>
            </p:extLst>
          </p:nvPr>
        </p:nvGraphicFramePr>
        <p:xfrm>
          <a:off x="0" y="2619375"/>
          <a:ext cx="4038600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161925" y="1600200"/>
            <a:ext cx="52657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err="1" smtClean="0"/>
              <a:t>Абс</a:t>
            </a:r>
            <a:r>
              <a:rPr lang="ru-RU" sz="1600" b="1" kern="0" dirty="0" smtClean="0"/>
              <a:t>. число первично признанных инвалидами по психическому заболеванию (тыс. человек)  </a:t>
            </a:r>
            <a:endParaRPr lang="en-US" sz="1600" b="1" kern="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5427663" y="1600200"/>
            <a:ext cx="31940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600" b="1" kern="0" dirty="0" smtClean="0"/>
              <a:t>Показатель</a:t>
            </a:r>
            <a:r>
              <a:rPr lang="ru-RU" sz="1400" b="1" kern="0" dirty="0" smtClean="0"/>
              <a:t> на 100 тыс. человек населения</a:t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endParaRPr lang="en-US" sz="1400" b="1" kern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76250" y="260350"/>
            <a:ext cx="8199438" cy="5329238"/>
          </a:xfrm>
          <a:solidFill>
            <a:schemeClr val="bg1"/>
          </a:solidFill>
        </p:spPr>
        <p:txBody>
          <a:bodyPr/>
          <a:lstStyle/>
          <a:p>
            <a:pPr indent="539750" algn="l"/>
            <a:r>
              <a:rPr lang="ru-RU" sz="2000" b="1" dirty="0" smtClean="0"/>
              <a:t>8. Начавшаяся в 2001 г. тенденция уменьшения числа госпитализированных продолжается. Остается тяжелым контингент госпитализированных, поскольку в его структуре более половины (53,4%) составляет группа психозов и состояний слабоумия, из их числа 65,7% составляют расстройства шизофренического спектра. </a:t>
            </a:r>
            <a:br>
              <a:rPr lang="ru-RU" sz="2000" b="1" dirty="0" smtClean="0"/>
            </a:br>
            <a:r>
              <a:rPr lang="ru-RU" sz="2000" b="1" dirty="0" smtClean="0"/>
              <a:t>        Среднее число дней пребывания в стационарах пациентов с психическими расстройствами, начиная с 2005 г. держатся в диапазоне от 77 до 71 дня. Этот показатель в группе психозов и состояний слабоумия в 2017 г. составил 89 дней, в группе шизофренических расстройств - 97 дней, с умственной отсталостью – 85 дней, с </a:t>
            </a:r>
            <a:r>
              <a:rPr lang="ru-RU" sz="2000" b="1" dirty="0" err="1" smtClean="0"/>
              <a:t>непсихотическими</a:t>
            </a:r>
            <a:r>
              <a:rPr lang="ru-RU" sz="2000" b="1" dirty="0" smtClean="0"/>
              <a:t> психическими расстройствами – 40 дней. </a:t>
            </a:r>
          </a:p>
        </p:txBody>
      </p:sp>
      <p:sp>
        <p:nvSpPr>
          <p:cNvPr id="552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82F7D6-89A4-4A0B-99F1-5B6BB70582E0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07987"/>
          </a:xfrm>
        </p:spPr>
        <p:txBody>
          <a:bodyPr/>
          <a:lstStyle/>
          <a:p>
            <a:r>
              <a:rPr lang="ru-RU" sz="1800" smtClean="0"/>
              <a:t>Абс. число пациентов (тыс. чел.)</a:t>
            </a:r>
            <a:endParaRPr lang="en-US" sz="1800" smtClean="0"/>
          </a:p>
        </p:txBody>
      </p:sp>
      <p:sp>
        <p:nvSpPr>
          <p:cNvPr id="4814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07987"/>
          </a:xfrm>
        </p:spPr>
        <p:txBody>
          <a:bodyPr/>
          <a:lstStyle/>
          <a:p>
            <a:r>
              <a:rPr lang="ru-RU" sz="1800" smtClean="0"/>
              <a:t>На 100 тыс. человек населения</a:t>
            </a:r>
            <a:endParaRPr lang="en-US" sz="1800" smtClean="0"/>
          </a:p>
        </p:txBody>
      </p:sp>
      <p:sp>
        <p:nvSpPr>
          <p:cNvPr id="4814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951592-1341-47B0-8908-E2A9C8D15E46}" type="slidenum">
              <a:rPr lang="ru-RU" smtClean="0"/>
              <a:pPr/>
              <a:t>26</a:t>
            </a:fld>
            <a:endParaRPr lang="ru-RU" smtClean="0"/>
          </a:p>
        </p:txBody>
      </p:sp>
      <p:graphicFrame>
        <p:nvGraphicFramePr>
          <p:cNvPr id="48143" name="Object 15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Picture 1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Текс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Показатели госпитализации в РФ в 2016-2017 гг. </a:t>
            </a:r>
          </a:p>
        </p:txBody>
      </p:sp>
      <p:graphicFrame>
        <p:nvGraphicFramePr>
          <p:cNvPr id="2" name="Object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1742152"/>
              </p:ext>
            </p:extLst>
          </p:nvPr>
        </p:nvGraphicFramePr>
        <p:xfrm>
          <a:off x="4645025" y="2174875"/>
          <a:ext cx="404177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233646"/>
            <a:ext cx="8229600" cy="594066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400" b="1" dirty="0" smtClean="0"/>
              <a:t>                            Краткие выводы: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1. Начавшаяся более 10 лет назад реорганизация психиатрической службы вылилась в ее сокращение как в стационарном, так и в амбулаторном звеньях. </a:t>
            </a:r>
            <a:br>
              <a:rPr lang="ru-RU" sz="2000" b="1" dirty="0" smtClean="0"/>
            </a:br>
            <a:r>
              <a:rPr lang="ru-RU" sz="2000" b="1" dirty="0" smtClean="0"/>
              <a:t>2. Сокращение кадрового медицинского персонала врачей психиатров и психотерапевтов сохранилось. Остается высоким коэффициент совместительства врачей-психиатров и психотерапевтов.</a:t>
            </a:r>
            <a:br>
              <a:rPr lang="ru-RU" sz="2000" b="1" dirty="0" smtClean="0"/>
            </a:br>
            <a:r>
              <a:rPr lang="ru-RU" sz="2000" b="1" dirty="0" smtClean="0"/>
              <a:t>3. Число занятых должностей специалистов с немедицинским образованием снизилось за год по категориям - медицинские психологи и социальные работники (на 1,9%), занятые должности специалистов по социальной работе увеличились на 2,2%.</a:t>
            </a:r>
            <a:br>
              <a:rPr lang="ru-RU" sz="2000" b="1" dirty="0" smtClean="0"/>
            </a:br>
            <a:r>
              <a:rPr lang="ru-RU" sz="2000" b="1" dirty="0" smtClean="0"/>
              <a:t>4. Сокращение психиатрического коечного фонда затронуло как койки для взрослых, так и для детей.</a:t>
            </a:r>
            <a:br>
              <a:rPr lang="ru-RU" sz="2000" b="1" dirty="0" smtClean="0"/>
            </a:br>
            <a:r>
              <a:rPr lang="ru-RU" sz="2000" b="1" dirty="0" smtClean="0"/>
              <a:t>5. Средняя занятость психиатрической койки для взрослых в 2017г. составила 332 дня, детской койки – 315 дней.</a:t>
            </a:r>
            <a:br>
              <a:rPr lang="ru-RU" sz="2000" b="1" dirty="0" smtClean="0"/>
            </a:br>
            <a:r>
              <a:rPr lang="ru-RU" sz="2000" b="1" dirty="0" smtClean="0"/>
              <a:t>6. Число мест в ЛТМ/ЛПМ незначительно увеличилось.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</a:p>
        </p:txBody>
      </p:sp>
      <p:sp>
        <p:nvSpPr>
          <p:cNvPr id="583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88AAE5-534B-4121-B9F5-E21F0F6EA3E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5466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7. Абсолютное число зарегистрированных пациентов, обратившихся за помощью в психиатрические учреждения, уменьшилось за год как в целом, так и по большинству выделенных нозологических групп.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8. Число пациентов с впервые в жизни установленным диагнозом также снизилось.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9. Количество лиц, имеющих инвалидность в связи с психическими расстройствами на конец года несколько увеличилось. Более значительно увеличилось число впервые признанных инвалидами пациентов.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10. Высокими остаются число госпитализированных в психиатрические стационары и средняя длительность пребывания в них по основным нозологическим группам.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11. Контингент пациентов остается сложным: более половины его составляют психозы и состояния слабоумия, в свою очередь две трети последней составляют расстройства шизофренического спектра.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939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9BD76A-257B-4BEC-8509-4DBF3DA28597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025"/>
          </a:xfrm>
        </p:spPr>
        <p:txBody>
          <a:bodyPr/>
          <a:lstStyle/>
          <a:p>
            <a:r>
              <a:rPr lang="ru-RU" sz="2400" smtClean="0"/>
              <a:t>ЧАСТЬ </a:t>
            </a:r>
            <a:r>
              <a:rPr lang="en-US" sz="2400" smtClean="0"/>
              <a:t>II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863600"/>
            <a:ext cx="8435975" cy="5381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600" b="1" dirty="0" smtClean="0"/>
              <a:t>         </a:t>
            </a:r>
            <a:r>
              <a:rPr lang="ru-RU" sz="1800" b="1" dirty="0" smtClean="0"/>
              <a:t>Основные </a:t>
            </a:r>
            <a:r>
              <a:rPr lang="ru-RU" sz="1800" b="1" dirty="0"/>
              <a:t>контроли программы </a:t>
            </a:r>
            <a:r>
              <a:rPr lang="ru-RU" sz="1800" b="1" dirty="0" err="1" smtClean="0"/>
              <a:t>Медстат</a:t>
            </a:r>
            <a:r>
              <a:rPr lang="ru-RU" sz="1800" b="1" dirty="0" smtClean="0"/>
              <a:t> и дополнительные расчетные контроли, проводимые</a:t>
            </a:r>
            <a:r>
              <a:rPr lang="en-US" sz="1800" b="1" dirty="0" smtClean="0"/>
              <a:t> </a:t>
            </a:r>
            <a:r>
              <a:rPr lang="ru-RU" sz="1800" b="1" dirty="0" smtClean="0"/>
              <a:t>в</a:t>
            </a:r>
            <a:r>
              <a:rPr lang="en-US" sz="1800" b="1" dirty="0" smtClean="0"/>
              <a:t> EXCEL</a:t>
            </a:r>
            <a:r>
              <a:rPr lang="ru-RU" sz="18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r>
              <a:rPr lang="ru-RU" sz="1800" b="1" dirty="0" smtClean="0"/>
              <a:t>Большая часть контрольных позиций отчетных форм №№10 и 36 за 201</a:t>
            </a:r>
            <a:r>
              <a:rPr lang="en-US" sz="1800" b="1" dirty="0" smtClean="0"/>
              <a:t>8</a:t>
            </a:r>
            <a:r>
              <a:rPr lang="ru-RU" sz="1800" b="1" dirty="0" smtClean="0"/>
              <a:t> г. осталась без каких-либо изменений. </a:t>
            </a:r>
          </a:p>
          <a:p>
            <a:pPr>
              <a:buFontTx/>
              <a:buChar char="-"/>
              <a:defRPr/>
            </a:pPr>
            <a:r>
              <a:rPr lang="ru-RU" sz="1800" b="1" dirty="0" smtClean="0"/>
              <a:t>Дополнения в контроли по отчетным формам были внесены в связи с изменениями в ф. №12. </a:t>
            </a:r>
            <a:endParaRPr lang="en-US" sz="1800" b="1" dirty="0" smtClean="0"/>
          </a:p>
          <a:p>
            <a:pPr>
              <a:buFontTx/>
              <a:buChar char="-"/>
              <a:defRPr/>
            </a:pPr>
            <a:r>
              <a:rPr lang="ru-RU" sz="1800" b="1" dirty="0" smtClean="0"/>
              <a:t>Приведенные примеры расхождений в показателях взяты из представленных за 2017 г. отчетных форм без адресного указания на субъект.</a:t>
            </a:r>
            <a:endParaRPr lang="en-US" sz="1800" b="1" dirty="0"/>
          </a:p>
        </p:txBody>
      </p:sp>
      <p:sp>
        <p:nvSpPr>
          <p:cNvPr id="604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2F9CEC-0C89-4E7E-9714-672951F46B4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/>
              <a:t>Приказ Росстата от 30.06.2014 N 459</a:t>
            </a:r>
            <a:br>
              <a:rPr lang="ru-RU" sz="2400" b="1" dirty="0"/>
            </a:br>
            <a:r>
              <a:rPr lang="ru-RU" sz="2400" b="1" dirty="0"/>
              <a:t>(ред. от 25.12.2014)</a:t>
            </a:r>
            <a:endParaRPr lang="ru-RU" sz="2400" b="1" dirty="0" smtClean="0"/>
          </a:p>
        </p:txBody>
      </p:sp>
      <p:sp>
        <p:nvSpPr>
          <p:cNvPr id="20482" name="Объект 3"/>
          <p:cNvSpPr>
            <a:spLocks noGrp="1"/>
          </p:cNvSpPr>
          <p:nvPr>
            <p:ph idx="1"/>
          </p:nvPr>
        </p:nvSpPr>
        <p:spPr>
          <a:xfrm>
            <a:off x="566738" y="1268413"/>
            <a:ext cx="8229600" cy="4995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Об утверждении статистического инструментария для организации Министерством здравоохранения Российской Федерации федерального статистического наблюдения в сфере здравоохранения.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 В 2017 г. ф. 10 и 36 были дополнены в соответствии с письмом МЗ РФ от 27.12.17. №13-2/10/2-8871 «Порядок составления сводных годовых статистических отчетов по формам федерального и отраслевого статистического наблюдения органами исполнительной власти субъектов РФ в сфере охраны здоровья за 2017г.» с соответствующим Приложением, содержащим алгоритм внесения изменений в формы. Эти дополнения носили характер добавления строк в обе формы по психиатрии.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Для справки: </a:t>
            </a:r>
            <a:r>
              <a:rPr lang="ru-RU" sz="1600" b="1" dirty="0" smtClean="0">
                <a:solidFill>
                  <a:srgbClr val="000000"/>
                </a:solidFill>
              </a:rPr>
              <a:t>В некоторых случаях для оценки содержащихся в отчетных формах сведений используются процентные показатели. Расхождения контролей данных величиной менее 5,0% расценивались как допустимые. </a:t>
            </a:r>
          </a:p>
          <a:p>
            <a:pPr algn="just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2048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F07D0-91AC-40B2-AB22-FC4B46CAB1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FF6A86-A8A0-4888-B937-C6DDC835375B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341313" y="274638"/>
            <a:ext cx="8345487" cy="679087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Внутриформенный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внутритабличный</a:t>
            </a:r>
            <a:r>
              <a:rPr lang="ru-RU" altLang="ru-RU" sz="2000" b="1" dirty="0" smtClean="0"/>
              <a:t> контроли - таблицы (2000) и (3000) </a:t>
            </a:r>
          </a:p>
        </p:txBody>
      </p:sp>
      <p:sp>
        <p:nvSpPr>
          <p:cNvPr id="24579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349250" y="953726"/>
            <a:ext cx="8408988" cy="5291499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А. </a:t>
            </a:r>
            <a:r>
              <a:rPr lang="ru-RU" sz="2000" b="1" dirty="0" err="1">
                <a:solidFill>
                  <a:srgbClr val="000000"/>
                </a:solidFill>
              </a:rPr>
              <a:t>Внутритабличный</a:t>
            </a:r>
            <a:r>
              <a:rPr lang="ru-RU" sz="2000" b="1" dirty="0">
                <a:solidFill>
                  <a:srgbClr val="000000"/>
                </a:solidFill>
              </a:rPr>
              <a:t> контроль – по строкам, включая </a:t>
            </a:r>
            <a:r>
              <a:rPr lang="ru-RU" sz="2000" b="1" dirty="0" smtClean="0">
                <a:solidFill>
                  <a:srgbClr val="000000"/>
                </a:solidFill>
              </a:rPr>
              <a:t>расчетные</a:t>
            </a:r>
            <a:r>
              <a:rPr lang="ru-RU" sz="2000" b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строка </a:t>
            </a:r>
            <a:r>
              <a:rPr lang="ru-RU" sz="2000" b="1" dirty="0">
                <a:solidFill>
                  <a:srgbClr val="000000"/>
                </a:solidFill>
              </a:rPr>
              <a:t>1 = строки 2+15+24 по всем графам, включая расчетную «мужчины</a:t>
            </a:r>
            <a:r>
              <a:rPr lang="ru-RU" sz="2000" b="1" dirty="0" smtClean="0">
                <a:solidFill>
                  <a:srgbClr val="000000"/>
                </a:solidFill>
              </a:rPr>
              <a:t>» (с 4 по 13 – всего и с 14 по 23 – сельские жители);</a:t>
            </a:r>
            <a:endParaRPr lang="ru-RU" sz="20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2 = строки 3+7+8+9+10+11+13;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15 = строки 16+18+20+21+23;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3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 4+5+6;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11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 строки 12;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13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строки 14;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ru-RU" sz="2000" b="1" dirty="0">
                <a:solidFill>
                  <a:srgbClr val="000000"/>
                </a:solidFill>
              </a:rPr>
              <a:t>трока 16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строки 17;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строка 18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строки 19;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ru-RU" sz="2000" b="1" dirty="0">
                <a:solidFill>
                  <a:srgbClr val="000000"/>
                </a:solidFill>
              </a:rPr>
              <a:t>трока 21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строки 22;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ru-RU" sz="2000" b="1" dirty="0">
                <a:solidFill>
                  <a:srgbClr val="000000"/>
                </a:solidFill>
              </a:rPr>
              <a:t>трока 24 </a:t>
            </a:r>
            <a:r>
              <a:rPr lang="en-US" sz="2000" b="1" dirty="0">
                <a:solidFill>
                  <a:srgbClr val="000000"/>
                </a:solidFill>
              </a:rPr>
              <a:t>&gt; </a:t>
            </a:r>
            <a:r>
              <a:rPr lang="ru-RU" sz="2000" b="1" dirty="0">
                <a:solidFill>
                  <a:srgbClr val="000000"/>
                </a:solidFill>
              </a:rPr>
              <a:t>строки 25</a:t>
            </a:r>
            <a:r>
              <a:rPr lang="ru-RU" sz="2000" b="1" dirty="0" smtClean="0">
                <a:solidFill>
                  <a:srgbClr val="000000"/>
                </a:solidFill>
              </a:rPr>
              <a:t>;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строка 1  &gt; строки 26.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1444" name="Line 125"/>
          <p:cNvSpPr>
            <a:spLocks noChangeShapeType="1"/>
          </p:cNvSpPr>
          <p:nvPr/>
        </p:nvSpPr>
        <p:spPr bwMode="auto">
          <a:xfrm>
            <a:off x="4459288" y="1441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000000"/>
                </a:solidFill>
              </a:rPr>
              <a:t>Дополнительные (расчетные) строки: </a:t>
            </a:r>
            <a:endParaRPr lang="ru-RU" sz="2400" dirty="0" smtClean="0"/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206515" y="908050"/>
            <a:ext cx="8685965" cy="5400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другие органические психозы и (или) слабоумие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    – строка (3 – 4 – 5 – 6);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хронические неорганические психозы, неуточненные психические расстройства – строка (11 – 12);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другие аффективные психозы – строка (13 – 14);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другие органические </a:t>
            </a:r>
            <a:r>
              <a:rPr lang="ru-RU" sz="2000" b="1" dirty="0" err="1" smtClean="0">
                <a:solidFill>
                  <a:srgbClr val="000000"/>
                </a:solidFill>
              </a:rPr>
              <a:t>непсихотические</a:t>
            </a:r>
            <a:r>
              <a:rPr lang="ru-RU" sz="2000" b="1" dirty="0" smtClean="0">
                <a:solidFill>
                  <a:srgbClr val="000000"/>
                </a:solidFill>
              </a:rPr>
              <a:t> расстройства  - строка (16 – 17);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аффективные </a:t>
            </a:r>
            <a:r>
              <a:rPr lang="ru-RU" sz="2000" b="1" dirty="0" err="1" smtClean="0">
                <a:solidFill>
                  <a:srgbClr val="000000"/>
                </a:solidFill>
              </a:rPr>
              <a:t>непсихотические</a:t>
            </a:r>
            <a:r>
              <a:rPr lang="ru-RU" sz="2000" b="1" dirty="0" smtClean="0">
                <a:solidFill>
                  <a:srgbClr val="000000"/>
                </a:solidFill>
              </a:rPr>
              <a:t> расстройства – строка (18 – 19);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другие </a:t>
            </a:r>
            <a:r>
              <a:rPr lang="ru-RU" sz="2000" b="1" dirty="0" err="1" smtClean="0">
                <a:solidFill>
                  <a:srgbClr val="000000"/>
                </a:solidFill>
              </a:rPr>
              <a:t>непсихотические</a:t>
            </a:r>
            <a:r>
              <a:rPr lang="ru-RU" sz="2000" b="1" dirty="0" smtClean="0">
                <a:solidFill>
                  <a:srgbClr val="000000"/>
                </a:solidFill>
              </a:rPr>
              <a:t> расстройства, неуточненные </a:t>
            </a:r>
            <a:r>
              <a:rPr lang="ru-RU" sz="2000" b="1" dirty="0" err="1" smtClean="0">
                <a:solidFill>
                  <a:srgbClr val="000000"/>
                </a:solidFill>
              </a:rPr>
              <a:t>непсихотические</a:t>
            </a:r>
            <a:r>
              <a:rPr lang="ru-RU" sz="2000" b="1" dirty="0" smtClean="0">
                <a:solidFill>
                  <a:srgbClr val="000000"/>
                </a:solidFill>
              </a:rPr>
              <a:t> расстройства – строка (21 – 22);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  другие формы умственной отсталости – строка (24 – 25);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- психические расстройства (всего), за исключением расстройств, классифицированных в других рубриках МКБ-10: строка 1 – строка 26 по всем графам, включая расчетные.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Дополнительная графа по всем строкам, включая расчетные = графа 4 – графа 5 = графа (пациенты–мужчины). </a:t>
            </a:r>
          </a:p>
          <a:p>
            <a:endParaRPr lang="ru-RU" sz="2000" dirty="0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98740F-DD71-45D6-944C-69452C3D0812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431800" y="233363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Внутриформенный внутритабличный контроли -таблицы (2000) и (3000) - продолжение</a:t>
            </a:r>
            <a:endParaRPr lang="ru-RU" sz="2400" smtClean="0"/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457200" y="1449388"/>
            <a:ext cx="8229600" cy="49053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Б.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sz="2000" b="1" dirty="0" smtClean="0">
                <a:solidFill>
                  <a:srgbClr val="000000"/>
                </a:solidFill>
              </a:rPr>
              <a:t> контроль – по графам: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4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5 по всем строкам, включая расчетные (с 1 по 26);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4 = графы 6+7+8+9+10+11;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4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или = графы 12+13; в таблице 3000 графа 4 = графы 12 + 13;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14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15;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14 </a:t>
            </a:r>
            <a:r>
              <a:rPr lang="en-US" sz="2000" b="1" dirty="0" smtClean="0">
                <a:solidFill>
                  <a:srgbClr val="000000"/>
                </a:solidFill>
              </a:rPr>
              <a:t>= </a:t>
            </a:r>
            <a:r>
              <a:rPr lang="ru-RU" sz="2000" b="1" dirty="0" smtClean="0">
                <a:solidFill>
                  <a:srgbClr val="000000"/>
                </a:solidFill>
              </a:rPr>
              <a:t>графы 16+17+18+19+20+21;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графа 14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или = графы 22+23; в таблице 3000 графа 14 = графы 22 + 23;</a:t>
            </a:r>
          </a:p>
          <a:p>
            <a:pPr marL="0" indent="0">
              <a:buFontTx/>
              <a:buAutoNum type="arabicPeriod"/>
              <a:defRPr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Дополнительная графа: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</a:rPr>
              <a:t>графа 4 – графа 5 = мужчины (расчетная графа);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- графа 4 </a:t>
            </a:r>
            <a:r>
              <a:rPr lang="en-US" sz="2000" b="1" dirty="0" smtClean="0">
                <a:solidFill>
                  <a:srgbClr val="000000"/>
                </a:solidFill>
              </a:rPr>
              <a:t>&gt;</a:t>
            </a:r>
            <a:r>
              <a:rPr lang="ru-RU" sz="2000" b="1" dirty="0" smtClean="0">
                <a:solidFill>
                  <a:srgbClr val="000000"/>
                </a:solidFill>
              </a:rPr>
              <a:t> графа мужчины;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361CA-CC96-458D-A531-98512CD5F3A8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Внутриформенный внутритабличный контроли -таблицы (2000) и (3000) - продолжение</a:t>
            </a: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/>
              <a:t>    3. </a:t>
            </a:r>
            <a:r>
              <a:rPr lang="ru-RU" sz="2000" b="1" dirty="0" err="1"/>
              <a:t>Внутритабличный</a:t>
            </a:r>
            <a:r>
              <a:rPr lang="ru-RU" sz="2000" b="1" dirty="0"/>
              <a:t> контроль – по </a:t>
            </a:r>
            <a:r>
              <a:rPr lang="ru-RU" sz="2000" b="1" dirty="0" smtClean="0"/>
              <a:t>графам таблиц:  </a:t>
            </a:r>
          </a:p>
          <a:p>
            <a:pPr marL="361950" indent="0" algn="just">
              <a:buFontTx/>
              <a:buNone/>
              <a:defRPr/>
            </a:pPr>
            <a:r>
              <a:rPr lang="ru-RU" sz="2000" b="1" dirty="0" smtClean="0"/>
              <a:t>число </a:t>
            </a:r>
            <a:r>
              <a:rPr lang="ru-RU" sz="2400" b="1" dirty="0" smtClean="0"/>
              <a:t>зарегистрированных всего</a:t>
            </a:r>
            <a:r>
              <a:rPr lang="ru-RU" sz="2000" b="1" dirty="0" smtClean="0"/>
              <a:t> больше числа </a:t>
            </a:r>
            <a:r>
              <a:rPr lang="ru-RU" sz="2400" b="1" dirty="0" smtClean="0"/>
              <a:t>зарегистрированных сельских жителей </a:t>
            </a:r>
            <a:r>
              <a:rPr lang="ru-RU" sz="2000" b="1" dirty="0" smtClean="0"/>
              <a:t>по      соответствующим  графам.  Допускается равенство чисел в  </a:t>
            </a:r>
          </a:p>
          <a:p>
            <a:pPr marL="361950" indent="0" algn="just">
              <a:buFontTx/>
              <a:buNone/>
              <a:defRPr/>
            </a:pPr>
            <a:r>
              <a:rPr lang="ru-RU" sz="2000" b="1" dirty="0" smtClean="0"/>
              <a:t>соотносимых графах (зарегистрированные «всего» равны зарегистрированные «сельские жители») при составлении отчета на уровне небольших субъектов.</a:t>
            </a:r>
            <a:endParaRPr lang="ru-RU" sz="2000" b="1" dirty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EC0BB1-8FBB-4A60-A306-07A0F8851F8C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</a:rPr>
              <a:t>Примеры расхождений по дополнительным (расчетным) строкам в т.2000</a:t>
            </a:r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4088"/>
            <a:ext cx="8075613" cy="5291137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    - (!) Не заполнена строка 26;</a:t>
            </a:r>
          </a:p>
          <a:p>
            <a:pPr marL="0" indent="0" algn="just">
              <a:buFontTx/>
              <a:buNone/>
              <a:defRPr/>
            </a:pP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           </a:t>
            </a:r>
            <a:r>
              <a:rPr lang="ru-RU" sz="1600" b="1" u="sng" dirty="0" smtClean="0">
                <a:solidFill>
                  <a:srgbClr val="000000"/>
                </a:solidFill>
              </a:rPr>
              <a:t>По </a:t>
            </a:r>
            <a:r>
              <a:rPr lang="ru-RU" sz="1600" b="1" u="sng" dirty="0">
                <a:solidFill>
                  <a:srgbClr val="000000"/>
                </a:solidFill>
              </a:rPr>
              <a:t>строке </a:t>
            </a:r>
            <a:r>
              <a:rPr lang="ru-RU" sz="1600" b="1" u="sng" dirty="0" smtClean="0">
                <a:solidFill>
                  <a:srgbClr val="000000"/>
                </a:solidFill>
              </a:rPr>
              <a:t>3-4-5-6 (расчетная)</a:t>
            </a:r>
            <a:r>
              <a:rPr lang="ru-RU" sz="1600" b="1" dirty="0" smtClean="0">
                <a:solidFill>
                  <a:srgbClr val="000000"/>
                </a:solidFill>
              </a:rPr>
              <a:t>:                                                                                                     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</a:t>
            </a:r>
            <a:r>
              <a:rPr lang="ru-RU" sz="1600" b="1" dirty="0" smtClean="0">
                <a:solidFill>
                  <a:srgbClr val="000000"/>
                </a:solidFill>
              </a:rPr>
              <a:t>пациентов городских </a:t>
            </a:r>
            <a:r>
              <a:rPr lang="ru-RU" sz="1600" b="1" dirty="0">
                <a:solidFill>
                  <a:srgbClr val="000000"/>
                </a:solidFill>
              </a:rPr>
              <a:t>жителей (гр.4) </a:t>
            </a:r>
            <a:r>
              <a:rPr lang="ru-RU" sz="1600" b="1" dirty="0" smtClean="0">
                <a:solidFill>
                  <a:srgbClr val="000000"/>
                </a:solidFill>
              </a:rPr>
              <a:t>меньше  </a:t>
            </a:r>
            <a:r>
              <a:rPr lang="ru-RU" sz="1600" b="1" dirty="0">
                <a:solidFill>
                  <a:srgbClr val="000000"/>
                </a:solidFill>
              </a:rPr>
              <a:t>состоящих на конец года (гр.12 + гр.13</a:t>
            </a:r>
            <a:r>
              <a:rPr lang="ru-RU" sz="1600" b="1" dirty="0" smtClean="0">
                <a:solidFill>
                  <a:srgbClr val="000000"/>
                </a:solidFill>
              </a:rPr>
              <a:t>);</a:t>
            </a:r>
            <a:endParaRPr lang="ru-RU" sz="1600" b="1" dirty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       </a:t>
            </a:r>
            <a:r>
              <a:rPr lang="ru-RU" sz="1600" b="1" u="sng" dirty="0" smtClean="0">
                <a:solidFill>
                  <a:srgbClr val="000000"/>
                </a:solidFill>
              </a:rPr>
              <a:t>По </a:t>
            </a:r>
            <a:r>
              <a:rPr lang="ru-RU" sz="1600" b="1" u="sng" dirty="0">
                <a:solidFill>
                  <a:srgbClr val="000000"/>
                </a:solidFill>
              </a:rPr>
              <a:t>строке 11 – </a:t>
            </a:r>
            <a:r>
              <a:rPr lang="ru-RU" sz="1600" b="1" u="sng" dirty="0" smtClean="0">
                <a:solidFill>
                  <a:srgbClr val="000000"/>
                </a:solidFill>
              </a:rPr>
              <a:t>12 (расчетная)</a:t>
            </a:r>
            <a:r>
              <a:rPr lang="ru-RU" sz="1600" b="1" dirty="0" smtClean="0">
                <a:solidFill>
                  <a:srgbClr val="000000"/>
                </a:solidFill>
              </a:rPr>
              <a:t>: 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сельских жителей (гр.4) меньше состоящих на конец года (гр.12 + </a:t>
            </a:r>
            <a:r>
              <a:rPr lang="ru-RU" sz="1600" b="1" dirty="0" smtClean="0">
                <a:solidFill>
                  <a:srgbClr val="000000"/>
                </a:solidFill>
              </a:rPr>
              <a:t>гр.13);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городских жителей (гр.4)  меньше  состоящих на конец года (гр.12 + </a:t>
            </a:r>
            <a:r>
              <a:rPr lang="ru-RU" sz="1600" b="1" dirty="0" smtClean="0">
                <a:solidFill>
                  <a:srgbClr val="000000"/>
                </a:solidFill>
              </a:rPr>
              <a:t>гр.13);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всего состоящих на конец года под диспансерным наблюдением (гр.12) меньше аналогичного контингента сельских жителей (</a:t>
            </a:r>
            <a:r>
              <a:rPr lang="ru-RU" sz="1600" b="1" dirty="0" smtClean="0">
                <a:solidFill>
                  <a:srgbClr val="000000"/>
                </a:solidFill>
              </a:rPr>
              <a:t>гр.22);</a:t>
            </a:r>
            <a:endParaRPr lang="ru-RU" sz="1600" b="1" dirty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       </a:t>
            </a:r>
            <a:r>
              <a:rPr lang="ru-RU" sz="1600" b="1" u="sng" dirty="0" smtClean="0">
                <a:solidFill>
                  <a:srgbClr val="000000"/>
                </a:solidFill>
              </a:rPr>
              <a:t>По </a:t>
            </a:r>
            <a:r>
              <a:rPr lang="ru-RU" sz="1600" b="1" u="sng" dirty="0">
                <a:solidFill>
                  <a:srgbClr val="000000"/>
                </a:solidFill>
              </a:rPr>
              <a:t>строке </a:t>
            </a:r>
            <a:r>
              <a:rPr lang="ru-RU" sz="1600" b="1" u="sng" dirty="0" smtClean="0">
                <a:solidFill>
                  <a:srgbClr val="000000"/>
                </a:solidFill>
              </a:rPr>
              <a:t>13-14 (расчетная):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(гр.4) меньше состоящих на конец года всего (гр.12 +</a:t>
            </a:r>
            <a:r>
              <a:rPr lang="ru-RU" sz="1600" b="1" dirty="0" smtClean="0">
                <a:solidFill>
                  <a:srgbClr val="000000"/>
                </a:solidFill>
              </a:rPr>
              <a:t>13);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сельских жителей (гр.4) меньше состоящих на </a:t>
            </a:r>
            <a:r>
              <a:rPr lang="ru-RU" sz="1600" b="1" dirty="0" smtClean="0">
                <a:solidFill>
                  <a:srgbClr val="000000"/>
                </a:solidFill>
              </a:rPr>
              <a:t>конец </a:t>
            </a:r>
            <a:r>
              <a:rPr lang="ru-RU" sz="1600" b="1" dirty="0">
                <a:solidFill>
                  <a:srgbClr val="000000"/>
                </a:solidFill>
              </a:rPr>
              <a:t>года всего (</a:t>
            </a:r>
            <a:r>
              <a:rPr lang="ru-RU" sz="1600" b="1" dirty="0" smtClean="0">
                <a:solidFill>
                  <a:srgbClr val="000000"/>
                </a:solidFill>
              </a:rPr>
              <a:t>гр.12+13);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</a:t>
            </a:r>
            <a:r>
              <a:rPr lang="ru-RU" sz="1600" b="1" dirty="0" smtClean="0">
                <a:solidFill>
                  <a:srgbClr val="000000"/>
                </a:solidFill>
              </a:rPr>
              <a:t>городских жителей (гр.4, расчетные данные по всем строкам и графам) </a:t>
            </a:r>
            <a:r>
              <a:rPr lang="ru-RU" sz="1600" b="1" dirty="0">
                <a:solidFill>
                  <a:srgbClr val="000000"/>
                </a:solidFill>
              </a:rPr>
              <a:t>меньше состоящих на конец года </a:t>
            </a:r>
            <a:r>
              <a:rPr lang="ru-RU" sz="1600" b="1" dirty="0" smtClean="0">
                <a:solidFill>
                  <a:srgbClr val="000000"/>
                </a:solidFill>
              </a:rPr>
              <a:t>всего городских жителей </a:t>
            </a:r>
            <a:r>
              <a:rPr lang="ru-RU" sz="1600" b="1" dirty="0">
                <a:solidFill>
                  <a:srgbClr val="000000"/>
                </a:solidFill>
              </a:rPr>
              <a:t>(гр.12 +</a:t>
            </a:r>
            <a:r>
              <a:rPr lang="ru-RU" sz="1600" b="1" dirty="0" smtClean="0">
                <a:solidFill>
                  <a:srgbClr val="000000"/>
                </a:solidFill>
              </a:rPr>
              <a:t>13);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endParaRPr lang="ru-RU" sz="1600" dirty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46DA45-3BA7-40AB-AD54-99725A22F77D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</a:rPr>
              <a:t>Примеры расхождений по дополнительным (расчетным) строкам в т.2000 - продолжение</a:t>
            </a:r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 </a:t>
            </a:r>
            <a:r>
              <a:rPr lang="ru-RU" sz="1600" b="1" u="sng" dirty="0" smtClean="0">
                <a:solidFill>
                  <a:srgbClr val="000000"/>
                </a:solidFill>
              </a:rPr>
              <a:t>По </a:t>
            </a:r>
            <a:r>
              <a:rPr lang="ru-RU" sz="1600" b="1" u="sng" dirty="0">
                <a:solidFill>
                  <a:srgbClr val="000000"/>
                </a:solidFill>
              </a:rPr>
              <a:t>строке </a:t>
            </a:r>
            <a:r>
              <a:rPr lang="ru-RU" sz="1600" b="1" u="sng" dirty="0" smtClean="0">
                <a:solidFill>
                  <a:srgbClr val="000000"/>
                </a:solidFill>
              </a:rPr>
              <a:t>16-17 (расчетная):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всего мужчин (расчетная графа=гр.4-5) меньше зарегистрированных сельских мужчин (</a:t>
            </a:r>
            <a:r>
              <a:rPr lang="ru-RU" sz="1600" b="1" dirty="0" smtClean="0">
                <a:solidFill>
                  <a:srgbClr val="000000"/>
                </a:solidFill>
              </a:rPr>
              <a:t>гр.14-15);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</a:rPr>
              <a:t>зарегистрированных  всего городских жителей (гр.4) меньше состоящих на конец года всего (</a:t>
            </a:r>
            <a:r>
              <a:rPr lang="ru-RU" sz="1600" b="1" dirty="0" smtClean="0">
                <a:solidFill>
                  <a:srgbClr val="000000"/>
                </a:solidFill>
              </a:rPr>
              <a:t>гр.12+13);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400" b="1" dirty="0">
                <a:solidFill>
                  <a:srgbClr val="000000"/>
                </a:solidFill>
              </a:rPr>
              <a:t>       </a:t>
            </a:r>
            <a:endParaRPr lang="ru-RU" dirty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305B04-4037-4198-872C-FF63A4A20CBF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  <a:solidFill>
            <a:schemeClr val="bg1"/>
          </a:solidFill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Примеры расхождений по дополнительным (расчетным) строкам в т.3000</a:t>
            </a:r>
            <a:endParaRPr lang="ru-RU" sz="1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5535175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- (!) Не заполнена строка 26;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 </a:t>
            </a:r>
            <a:r>
              <a:rPr lang="ru-RU" sz="1600" b="1" u="sng" dirty="0" smtClean="0">
                <a:solidFill>
                  <a:srgbClr val="000000"/>
                </a:solidFill>
              </a:rPr>
              <a:t>По </a:t>
            </a:r>
            <a:r>
              <a:rPr lang="ru-RU" sz="1600" b="1" u="sng" dirty="0">
                <a:solidFill>
                  <a:srgbClr val="000000"/>
                </a:solidFill>
              </a:rPr>
              <a:t>строке </a:t>
            </a:r>
            <a:r>
              <a:rPr lang="ru-RU" sz="1600" b="1" u="sng" dirty="0" smtClean="0">
                <a:solidFill>
                  <a:srgbClr val="000000"/>
                </a:solidFill>
              </a:rPr>
              <a:t>11-12 (расчетная):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количество зарегистрированных </a:t>
            </a:r>
            <a:r>
              <a:rPr lang="ru-RU" sz="1600" b="1" dirty="0">
                <a:solidFill>
                  <a:srgbClr val="000000"/>
                </a:solidFill>
              </a:rPr>
              <a:t>с впервые в жизни установленным диагнозом </a:t>
            </a:r>
            <a:r>
              <a:rPr lang="ru-RU" sz="1600" b="1" dirty="0" smtClean="0">
                <a:solidFill>
                  <a:srgbClr val="000000"/>
                </a:solidFill>
              </a:rPr>
              <a:t>женщин больше, чем всего зарегистрированных (гр.4);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количество </a:t>
            </a:r>
            <a:r>
              <a:rPr lang="ru-RU" sz="1600" b="1" dirty="0">
                <a:solidFill>
                  <a:srgbClr val="000000"/>
                </a:solidFill>
              </a:rPr>
              <a:t>зарегистрированных городских </a:t>
            </a:r>
            <a:r>
              <a:rPr lang="ru-RU" sz="1600" b="1" dirty="0" smtClean="0">
                <a:solidFill>
                  <a:srgbClr val="000000"/>
                </a:solidFill>
              </a:rPr>
              <a:t>женщин </a:t>
            </a:r>
            <a:r>
              <a:rPr lang="ru-RU" sz="1600" b="1" dirty="0">
                <a:solidFill>
                  <a:srgbClr val="000000"/>
                </a:solidFill>
              </a:rPr>
              <a:t>с впервые в жизни установленным </a:t>
            </a:r>
            <a:r>
              <a:rPr lang="ru-RU" sz="1600" b="1" dirty="0" smtClean="0">
                <a:solidFill>
                  <a:srgbClr val="000000"/>
                </a:solidFill>
              </a:rPr>
              <a:t>диагнозом больше, чем зарегистрированных всего;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количество </a:t>
            </a:r>
            <a:r>
              <a:rPr lang="ru-RU" sz="1600" b="1" dirty="0">
                <a:solidFill>
                  <a:srgbClr val="000000"/>
                </a:solidFill>
              </a:rPr>
              <a:t>зарегистрированных городских жителей - детей 0-14 лет с впервые в жизни установленным </a:t>
            </a:r>
            <a:r>
              <a:rPr lang="ru-RU" sz="1600" b="1" dirty="0" smtClean="0">
                <a:solidFill>
                  <a:srgbClr val="000000"/>
                </a:solidFill>
              </a:rPr>
              <a:t>диагнозом больше, чем зарегистрированных детей всего; </a:t>
            </a:r>
            <a:endParaRPr lang="ru-RU" sz="1600" b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sz="1600" b="1" dirty="0">
                <a:solidFill>
                  <a:srgbClr val="000000"/>
                </a:solidFill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</a:rPr>
              <a:t>   </a:t>
            </a:r>
            <a:r>
              <a:rPr lang="ru-RU" sz="1600" b="1" u="sng" dirty="0">
                <a:solidFill>
                  <a:srgbClr val="000000"/>
                </a:solidFill>
              </a:rPr>
              <a:t>По  строке 24-25</a:t>
            </a:r>
            <a:r>
              <a:rPr lang="ru-RU" sz="1600" b="1" dirty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0000"/>
                </a:solidFill>
              </a:rPr>
              <a:t>всего с впервые в жизни установленным диагнозом зарегистрировано (гр.4) </a:t>
            </a:r>
            <a:r>
              <a:rPr lang="ru-RU" sz="1600" b="1" dirty="0" smtClean="0">
                <a:solidFill>
                  <a:srgbClr val="000000"/>
                </a:solidFill>
              </a:rPr>
              <a:t>меньше</a:t>
            </a:r>
            <a:r>
              <a:rPr lang="ru-RU" sz="1600" b="1" dirty="0">
                <a:solidFill>
                  <a:srgbClr val="000000"/>
                </a:solidFill>
              </a:rPr>
              <a:t>, чем </a:t>
            </a:r>
            <a:r>
              <a:rPr lang="ru-RU" sz="1600" b="1" dirty="0" smtClean="0">
                <a:solidFill>
                  <a:srgbClr val="000000"/>
                </a:solidFill>
              </a:rPr>
              <a:t>женщин </a:t>
            </a:r>
            <a:r>
              <a:rPr lang="ru-RU" sz="1600" b="1" dirty="0">
                <a:solidFill>
                  <a:srgbClr val="000000"/>
                </a:solidFill>
              </a:rPr>
              <a:t>(гр.5), т.е</a:t>
            </a:r>
            <a:r>
              <a:rPr lang="ru-RU" sz="1600" b="1" dirty="0" smtClean="0">
                <a:solidFill>
                  <a:srgbClr val="000000"/>
                </a:solidFill>
              </a:rPr>
              <a:t>. расчетное </a:t>
            </a:r>
            <a:r>
              <a:rPr lang="ru-RU" sz="1600" b="1" dirty="0">
                <a:solidFill>
                  <a:srgbClr val="000000"/>
                </a:solidFill>
              </a:rPr>
              <a:t>число мужчин по этой строке </a:t>
            </a:r>
            <a:r>
              <a:rPr lang="ru-RU" sz="1600" b="1" dirty="0" smtClean="0">
                <a:solidFill>
                  <a:srgbClr val="000000"/>
                </a:solidFill>
              </a:rPr>
              <a:t>в контроле выходит с минусом. </a:t>
            </a:r>
            <a:endParaRPr lang="ru-RU" dirty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6AB127-7D31-4B74-9AD7-70C5834E826A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Внутриформенный межтабличный контроль - таблицы (2000) и (3000) </a:t>
            </a: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36245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Число </a:t>
            </a:r>
            <a:r>
              <a:rPr lang="ru-RU" sz="2400" b="1" dirty="0" smtClean="0"/>
              <a:t>зарегистрированных всего </a:t>
            </a:r>
            <a:r>
              <a:rPr lang="ru-RU" sz="2000" b="1" dirty="0" smtClean="0"/>
              <a:t>(т.2000) больше числа </a:t>
            </a:r>
          </a:p>
          <a:p>
            <a:pPr marL="0" indent="0">
              <a:buFontTx/>
              <a:buNone/>
              <a:defRPr/>
            </a:pPr>
            <a:r>
              <a:rPr lang="ru-RU" sz="2400" b="1" dirty="0" smtClean="0"/>
              <a:t>зарегистрированных с впервые в жизни установленным диагнозом </a:t>
            </a:r>
            <a:r>
              <a:rPr lang="ru-RU" sz="2000" b="1" dirty="0" smtClean="0"/>
              <a:t>по всем графам:</a:t>
            </a:r>
          </a:p>
          <a:p>
            <a:pPr>
              <a:buFontTx/>
              <a:buChar char="-"/>
              <a:defRPr/>
            </a:pPr>
            <a:r>
              <a:rPr lang="ru-RU" sz="2000" b="1" dirty="0" smtClean="0"/>
              <a:t>графа 4 таблицы 2000 </a:t>
            </a:r>
            <a:r>
              <a:rPr lang="en-US" sz="2000" b="1" dirty="0" smtClean="0"/>
              <a:t>&gt; </a:t>
            </a:r>
            <a:r>
              <a:rPr lang="ru-RU" sz="2000" b="1" dirty="0" smtClean="0"/>
              <a:t>графы 4 таблицы 3000;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графа </a:t>
            </a:r>
            <a:r>
              <a:rPr lang="ru-RU" sz="2000" b="1" dirty="0" smtClean="0"/>
              <a:t>5 таблицы </a:t>
            </a:r>
            <a:r>
              <a:rPr lang="ru-RU" sz="2000" b="1" dirty="0"/>
              <a:t>2000 </a:t>
            </a:r>
            <a:r>
              <a:rPr lang="en-US" sz="2000" b="1" dirty="0"/>
              <a:t>&gt; </a:t>
            </a:r>
            <a:r>
              <a:rPr lang="ru-RU" sz="2000" b="1" dirty="0"/>
              <a:t>графы </a:t>
            </a:r>
            <a:r>
              <a:rPr lang="ru-RU" sz="2000" b="1" dirty="0" smtClean="0"/>
              <a:t>5 </a:t>
            </a:r>
            <a:r>
              <a:rPr lang="ru-RU" sz="2000" b="1" dirty="0"/>
              <a:t>таблицы 3000</a:t>
            </a:r>
            <a:r>
              <a:rPr lang="ru-RU" sz="2000" b="1" dirty="0" smtClean="0"/>
              <a:t>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/>
              <a:t>и т.д. по всем графам;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/>
              <a:t>сумма граф 12 и 13 т.2000 </a:t>
            </a:r>
            <a:r>
              <a:rPr lang="en-US" sz="2000" b="1" dirty="0" smtClean="0"/>
              <a:t>&gt; </a:t>
            </a:r>
            <a:r>
              <a:rPr lang="ru-RU" sz="2000" b="1" dirty="0" smtClean="0"/>
              <a:t>суммы граф 12 и 13 т.3000</a:t>
            </a: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C9114-DA75-4F5D-A02C-008BF00644BB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  <a:solidFill>
            <a:schemeClr val="bg1"/>
          </a:solidFill>
        </p:spPr>
        <p:txBody>
          <a:bodyPr/>
          <a:lstStyle/>
          <a:p>
            <a:r>
              <a:rPr lang="ru-RU" sz="1800" b="1" dirty="0" smtClean="0"/>
              <a:t>Примеры расхождений по </a:t>
            </a:r>
            <a:r>
              <a:rPr lang="ru-RU" sz="1800" b="1" dirty="0" err="1" smtClean="0"/>
              <a:t>внутриформенному</a:t>
            </a:r>
            <a:r>
              <a:rPr lang="ru-RU" sz="1800" b="1" dirty="0" smtClean="0"/>
              <a:t> межтабличному контролю между тт.2000-3000 по всем строкам и графам (в </a:t>
            </a:r>
            <a:r>
              <a:rPr lang="ru-RU" sz="1800" b="1" dirty="0" err="1" smtClean="0"/>
              <a:t>т.ч</a:t>
            </a:r>
            <a:r>
              <a:rPr lang="ru-RU" sz="1800" b="1" dirty="0" smtClean="0"/>
              <a:t>. расчетным)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701570" y="1448779"/>
            <a:ext cx="7650850" cy="4500501"/>
          </a:xfrm>
          <a:solidFill>
            <a:schemeClr val="bg1"/>
          </a:solidFill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В этой проверке – тт. 2000 и 3000 - ежегодно довольно часто получаются расхождения в количестве реально представленных данных и расчетных, в основном, касаемо городских жителей и мужчин.</a:t>
            </a:r>
          </a:p>
          <a:p>
            <a:pPr marL="0" indent="0">
              <a:buNone/>
            </a:pPr>
            <a:r>
              <a:rPr lang="ru-RU" sz="1800" b="1" dirty="0" smtClean="0"/>
              <a:t>      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Таких расхождений по расчетным строкам и графам в  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расчетных таблицах  бывает значительное количество в 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отдельно взятых регионах. </a:t>
            </a:r>
            <a:endParaRPr lang="ru-RU" sz="1800" b="1" dirty="0"/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A011D6-19DC-42C4-A7A6-120B16A2A324}" type="slidenum">
              <a:rPr lang="ru-RU" smtClean="0"/>
              <a:pPr/>
              <a:t>38</a:t>
            </a:fld>
            <a:endParaRPr lang="ru-RU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ъект 2"/>
          <p:cNvSpPr>
            <a:spLocks noGrp="1"/>
          </p:cNvSpPr>
          <p:nvPr>
            <p:ph idx="1"/>
          </p:nvPr>
        </p:nvSpPr>
        <p:spPr>
          <a:xfrm>
            <a:off x="457200" y="1943835"/>
            <a:ext cx="8229600" cy="4182328"/>
          </a:xfrm>
        </p:spPr>
        <p:txBody>
          <a:bodyPr/>
          <a:lstStyle/>
          <a:p>
            <a:endParaRPr lang="ru-RU" altLang="ru-RU" b="1" dirty="0">
              <a:solidFill>
                <a:srgbClr val="000000"/>
              </a:solidFill>
            </a:endParaRPr>
          </a:p>
          <a:p>
            <a:r>
              <a:rPr lang="ru-RU" altLang="ru-RU" sz="2400" b="1" dirty="0" smtClean="0">
                <a:solidFill>
                  <a:srgbClr val="000000"/>
                </a:solidFill>
              </a:rPr>
              <a:t>Форма 36 содержит 18 таблиц – 2100, 2110, 2120, 2150, 2160, 2180, 2190, 2200, 2210, 2300, 2310, 2320, 2340, 2400, 2500, 2600, 2800, 2900 и 4 подстрочника – 2101, 2181, 2201, 2301.</a:t>
            </a:r>
            <a:endParaRPr lang="en-US" sz="2400" dirty="0" smtClean="0"/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22B37D-67F5-448F-B843-F31C5CF18BA8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70659" name="Заголовок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1305144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3600" b="1" dirty="0" smtClean="0">
                <a:solidFill>
                  <a:srgbClr val="000000"/>
                </a:solidFill>
              </a:rPr>
              <a:t>Форма 36</a:t>
            </a:r>
            <a:br>
              <a:rPr lang="ru-RU" altLang="ru-RU" sz="36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СВЕДЕНИЯ О КОНТИНГЕНТАХ ПСИХИЧЕСКИ БОЛЬНЫХ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за 20__ г.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76250" y="278650"/>
            <a:ext cx="8191500" cy="61656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sz="1800" b="1" dirty="0" smtClean="0">
                <a:solidFill>
                  <a:srgbClr val="000000"/>
                </a:solidFill>
              </a:rPr>
              <a:t>   </a:t>
            </a:r>
            <a:r>
              <a:rPr lang="en-US" sz="1800" b="1" dirty="0" smtClean="0">
                <a:solidFill>
                  <a:srgbClr val="000000"/>
                </a:solidFill>
              </a:rPr>
              <a:t>         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ЧАСТЬ </a:t>
            </a:r>
            <a:r>
              <a:rPr lang="en-US" sz="2400" b="1" dirty="0">
                <a:solidFill>
                  <a:srgbClr val="000000"/>
                </a:solidFill>
              </a:rPr>
              <a:t>I</a:t>
            </a:r>
            <a:r>
              <a:rPr lang="ru-RU" sz="1800" b="1" dirty="0" smtClean="0">
                <a:solidFill>
                  <a:srgbClr val="000000"/>
                </a:solidFill>
              </a:rPr>
              <a:t>  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 </a:t>
            </a:r>
            <a:r>
              <a:rPr lang="ru-RU" sz="2400" b="1" dirty="0" smtClean="0">
                <a:solidFill>
                  <a:srgbClr val="000000"/>
                </a:solidFill>
              </a:rPr>
              <a:t>Состояние службы психиатрической помощи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 Тенденции, сложившиеся к 2017г. в учреждениях (организациях) психиатрической службы. Для наглядности наряду с данными за 2016-2017 гг. вставлены показатели за 2005 г. (начало процессов реорганизации).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      1. В 2017 г. замедлилось сокращение числа учреждений психиатрической службы по сравнению с 2016 г. В сети амбулаторно-поликлинических учреждений (АПУ) сократилось число  ПНД на 2. В сети больничных учреждений уменьшились число ПБ на 7 и на 1 - число ПНД, имеющих стационары. Число психоневрологических кабинетов в 2017 г. уменьшилось на 19, число психотерапевтических – на 63.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     В 2017 г. возросло на 23 число диспансерных отделений при ПБ. 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       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EFC2E3-69BC-4AD9-BFFD-8B00A60E7AC4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ACC5-97E3-4173-B91C-AE2F3F2539C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8740"/>
            <a:ext cx="8390275" cy="5156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Контингенты пациентов, находящихся под диспансерным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наблюдением </a:t>
            </a:r>
            <a:r>
              <a:rPr lang="ru-RU" sz="2400" dirty="0" smtClean="0">
                <a:cs typeface="Times New Roman" pitchFamily="18" charset="0"/>
              </a:rPr>
              <a:t>(т.2100</a:t>
            </a:r>
            <a:r>
              <a:rPr lang="ru-RU" sz="2400" dirty="0">
                <a:cs typeface="Times New Roman" pitchFamily="18" charset="0"/>
              </a:rPr>
              <a:t>)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187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ACC5-97E3-4173-B91C-AE2F3F2539C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5" y="863715"/>
            <a:ext cx="8550950" cy="5381509"/>
          </a:xfrm>
          <a:prstGeom prst="rect">
            <a:avLst/>
          </a:prstGeom>
        </p:spPr>
      </p:pic>
      <p:sp>
        <p:nvSpPr>
          <p:cNvPr id="6" name="Rectangle 505"/>
          <p:cNvSpPr>
            <a:spLocks noGrp="1" noChangeArrowheads="1"/>
          </p:cNvSpPr>
          <p:nvPr>
            <p:ph type="title"/>
          </p:nvPr>
        </p:nvSpPr>
        <p:spPr bwMode="auto">
          <a:xfrm>
            <a:off x="386536" y="215794"/>
            <a:ext cx="8460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Контингенты пациентов, получающих консультативно-лечебную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помощь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(2110)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							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2369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446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контроль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(2100) - </a:t>
            </a:r>
            <a:r>
              <a:rPr lang="ru-RU" sz="2000" b="1" dirty="0" smtClean="0">
                <a:solidFill>
                  <a:srgbClr val="000000"/>
                </a:solidFill>
              </a:rPr>
              <a:t>Контингенты пациентов, находящихся под диспансерным наблюдением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и (2110) - </a:t>
            </a:r>
            <a:r>
              <a:rPr lang="ru-RU" sz="2000" b="1" dirty="0" smtClean="0">
                <a:solidFill>
                  <a:srgbClr val="000000"/>
                </a:solidFill>
              </a:rPr>
              <a:t>Контингенты пациентов, получающих консультативно-лечебную помощь</a:t>
            </a:r>
            <a:endParaRPr lang="ru-RU" sz="2000" dirty="0" smtClean="0"/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>
          <a:xfrm>
            <a:off x="457200" y="1808163"/>
            <a:ext cx="8229600" cy="431800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Начинаем проверку с межгодового движения пациентов по всем строкам т.2100: гр.10 т.2100 за прошлый год + гр.4 т.2100 – гр.8 т.2100= т.2100 гр.10. 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Соответственно по всем строкам т.2110: гр.10 т.2110 за прошлый год+ гр.4 т.2110 - гр.8 т.2110= т.2110 гр.10.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Полученные результаты межгодового движения по строкам 1 в графах 10 в тт.2100 и 2110 должны в сумме быть строго равны «0».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Таблицы 2100 и 2110 имеют расчетные строки: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- другие психозы – стр.2а=стр.2-стр.3-стр.4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- другие </a:t>
            </a:r>
            <a:r>
              <a:rPr lang="ru-RU" sz="2000" b="1" dirty="0" err="1" smtClean="0">
                <a:solidFill>
                  <a:srgbClr val="000000"/>
                </a:solidFill>
              </a:rPr>
              <a:t>непсихотические</a:t>
            </a:r>
            <a:r>
              <a:rPr lang="ru-RU" sz="2000" b="1" dirty="0" smtClean="0">
                <a:solidFill>
                  <a:srgbClr val="000000"/>
                </a:solidFill>
              </a:rPr>
              <a:t> расстройства – стр.5а=стр.5-стр.6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06443-8330-4639-8CD3-EA71574F50F7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9187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контроль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(2100) - </a:t>
            </a:r>
            <a:r>
              <a:rPr lang="ru-RU" sz="2000" b="1" dirty="0" smtClean="0">
                <a:solidFill>
                  <a:srgbClr val="000000"/>
                </a:solidFill>
              </a:rPr>
              <a:t>Контингенты пациентов, находящихся под диспансерным наблюдением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и (2110) - </a:t>
            </a:r>
            <a:r>
              <a:rPr lang="ru-RU" sz="2000" b="1" dirty="0" smtClean="0">
                <a:solidFill>
                  <a:srgbClr val="000000"/>
                </a:solidFill>
              </a:rPr>
              <a:t>Контингенты пациентов, получающих консультативно-лечебную помощь (продолжение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  <a:endParaRPr lang="ru-RU" sz="2000" dirty="0" smtClean="0"/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457200" y="2079625"/>
            <a:ext cx="8229600" cy="4046538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Таблицы 2100 и 2110 имеют расчетные графы: 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Возраст 18 лет и старше – гр.5а=гр.5 - гр.6 - гр.7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		          – гр.10а=гр.10 - гр.11- гр.12</a:t>
            </a:r>
          </a:p>
          <a:p>
            <a:pPr marL="0" indent="0">
              <a:buFontTx/>
              <a:buNone/>
            </a:pPr>
            <a:r>
              <a:rPr lang="ru-RU" sz="1800" b="1" dirty="0" smtClean="0"/>
              <a:t>В расчетных строках и расчетных графах не должно быть минусов!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контроль – по графам:</a:t>
            </a:r>
          </a:p>
          <a:p>
            <a:pPr marL="0" indent="0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графа 4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5;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графа 5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6+7;</a:t>
            </a:r>
          </a:p>
          <a:p>
            <a:pPr marL="0" indent="0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графа 8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9;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графа 10 </a:t>
            </a:r>
            <a:r>
              <a:rPr lang="en-US" sz="2000" b="1" dirty="0" smtClean="0">
                <a:solidFill>
                  <a:srgbClr val="000000"/>
                </a:solidFill>
              </a:rPr>
              <a:t>&gt; </a:t>
            </a:r>
            <a:r>
              <a:rPr lang="ru-RU" sz="2000" b="1" dirty="0" smtClean="0">
                <a:solidFill>
                  <a:srgbClr val="000000"/>
                </a:solidFill>
              </a:rPr>
              <a:t>графы 11+12;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6C0D82-4E57-4B22-BB47-E15C72BE05BF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контроль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(2300) - </a:t>
            </a:r>
            <a:r>
              <a:rPr lang="ru-RU" sz="2000" b="1" dirty="0" smtClean="0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</a:t>
            </a:r>
            <a:endParaRPr lang="ru-RU" sz="2000" dirty="0" smtClean="0"/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Таблица 2300 имеет расчетные строки: 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стр.3а=стр.3-стр.4-стр.5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стр.10а=стр.10-стр.11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стр.12а=стр.12-стр.13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стр.16а=стр.16-стр.17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– стр.19а=стр.19-стр.20</a:t>
            </a:r>
          </a:p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Таблица имеет расчетные графы: 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Возраст 18 лет и старше – гр.4а=гр.4 - гр.5 - гр.6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		          – гр.12а=гр.12  -гр.13  -  гр.14</a:t>
            </a:r>
          </a:p>
          <a:p>
            <a:pPr marL="0" indent="0">
              <a:buFontTx/>
              <a:buNone/>
            </a:pPr>
            <a:r>
              <a:rPr lang="ru-RU" sz="1800" b="1" dirty="0" smtClean="0"/>
              <a:t>В расчетных строках и расчетных графах не должно быть минусов!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ACCCD-10A5-456F-8795-B62004BCDC0E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35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контроль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(2300) - </a:t>
            </a:r>
            <a:r>
              <a:rPr lang="ru-RU" sz="2000" b="1" dirty="0" smtClean="0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 (продолжение)</a:t>
            </a: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05" y="1313765"/>
            <a:ext cx="8820979" cy="5040559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600" dirty="0" smtClean="0"/>
              <a:t>    </a:t>
            </a:r>
            <a:r>
              <a:rPr lang="ru-RU" sz="1600" b="1" dirty="0" smtClean="0"/>
              <a:t>  Проверка межгодового движения всех возрастов в стационаре выполняется по всем строкам, включая расчетные: графа 12 т.2300 за прошлый год + графа 4 т. 2300 – графа 10 т. 2300 = графа 12 т. 2300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полученные результаты в таблице 2300 графе 12 по сумме строк 1, 23, 26 должны быть строго равны «0». По отдельным расчетным строкам при контроле могут быть получены отрицательные значения в графе 12, что свидетельствует о наличии диагностических и иных переходов.</a:t>
            </a:r>
          </a:p>
          <a:p>
            <a:pPr marL="0" indent="0">
              <a:buFontTx/>
              <a:buNone/>
              <a:defRPr/>
            </a:pPr>
            <a:r>
              <a:rPr lang="ru-RU" sz="1600" b="1" dirty="0" smtClean="0"/>
              <a:t>      Проверка межгодового движения по детям 0-14 лет и 15-17 лет проводится в   </a:t>
            </a:r>
          </a:p>
          <a:p>
            <a:pPr marL="0" indent="0">
              <a:buFontTx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целом по сумме строк 1, 23, 26 т. 2300 и графам 6 и 8 т. 2320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Дети 0-14 лет: сумма строк 1+23+26 по графе 13 т. 2300 за прошлый год + сумма строк 1+23+26 по графе 5 т.2300 отчетного года – строка 1 графа 6 т. 2320 отчетного года = сумма строк 1, 23, 26 по графе 13 т. 2300 отчетного года;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Дети 15-17 лет: сумма строк 1, 23, 26 по графе 14 т. 2300 прошлого года + сумма строк 1, 23, 26 по графе 6 т. 2300 отчетного года – строка 1 графа 8 т. 2320 отчетного года = сумма строк 1, 23, 26 по графе 14 т. 2300 отчетного года.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Полученные результаты в т. 2300 графа 13 и 14 по сумме строк 1, 23, 26 могут быть равны «0», но могут быть и с минусом за счет возрастных переходов или с плюсом только дети 15-17 лет за счет перехода в группу взрослых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3A5DF9-76D0-4E74-8F46-84A2B45DE6BB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контроль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(2300) - </a:t>
            </a:r>
            <a:r>
              <a:rPr lang="ru-RU" sz="2000" b="1" dirty="0" smtClean="0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 (продолжение)</a:t>
            </a:r>
            <a:endParaRPr lang="ru-RU" sz="2000" dirty="0" smtClean="0"/>
          </a:p>
        </p:txBody>
      </p:sp>
      <p:sp>
        <p:nvSpPr>
          <p:cNvPr id="75778" name="Объект 2"/>
          <p:cNvSpPr>
            <a:spLocks noGrp="1"/>
          </p:cNvSpPr>
          <p:nvPr>
            <p:ph sz="half" idx="1"/>
          </p:nvPr>
        </p:nvSpPr>
        <p:spPr>
          <a:xfrm>
            <a:off x="457200" y="1763713"/>
            <a:ext cx="4038600" cy="355600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Контроль – по строкам:</a:t>
            </a:r>
          </a:p>
          <a:p>
            <a:pPr marL="0" indent="0">
              <a:buFontTx/>
              <a:buAutoNum type="arabicPeriod"/>
            </a:pPr>
            <a:r>
              <a:rPr lang="ru-RU" sz="1800" b="1" dirty="0" smtClean="0">
                <a:solidFill>
                  <a:srgbClr val="000000"/>
                </a:solidFill>
              </a:rPr>
              <a:t> строка 1 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строки 2+14+23;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 dirty="0" smtClean="0">
                <a:solidFill>
                  <a:srgbClr val="000000"/>
                </a:solidFill>
              </a:rPr>
              <a:t> строка 2 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строки 3+6+7+8+9+10+12;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 dirty="0" smtClean="0">
                <a:solidFill>
                  <a:srgbClr val="000000"/>
                </a:solidFill>
              </a:rPr>
              <a:t> строка 14 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строки 15+16+18+19+21;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 dirty="0" smtClean="0">
                <a:solidFill>
                  <a:srgbClr val="000000"/>
                </a:solidFill>
              </a:rPr>
              <a:t> строка 23 </a:t>
            </a:r>
            <a:r>
              <a:rPr lang="en-US" sz="1800" b="1" dirty="0" smtClean="0">
                <a:solidFill>
                  <a:srgbClr val="000000"/>
                </a:solidFill>
              </a:rPr>
              <a:t>&gt; </a:t>
            </a:r>
            <a:r>
              <a:rPr lang="ru-RU" sz="1800" b="1" dirty="0" smtClean="0">
                <a:solidFill>
                  <a:srgbClr val="000000"/>
                </a:solidFill>
              </a:rPr>
              <a:t>строки 24+25</a:t>
            </a:r>
          </a:p>
          <a:p>
            <a:pPr marL="0" indent="0"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Для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межтабличного контроля нужна </a:t>
            </a:r>
            <a:r>
              <a:rPr lang="ru-RU" sz="1800" b="1" dirty="0" smtClean="0">
                <a:solidFill>
                  <a:srgbClr val="000000"/>
                </a:solidFill>
              </a:rPr>
              <a:t>стр.1а=стр.1+стр.23+стр.26 всего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854200"/>
            <a:ext cx="4038600" cy="3240088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 smtClean="0"/>
              <a:t>Контроль - по графам:</a:t>
            </a:r>
          </a:p>
          <a:p>
            <a:pPr>
              <a:buFontTx/>
              <a:buAutoNum type="arabicPeriod"/>
              <a:defRPr/>
            </a:pPr>
            <a:r>
              <a:rPr lang="ru-RU" sz="1800" b="1" dirty="0" smtClean="0"/>
              <a:t>графа 4 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графа 5+6;</a:t>
            </a:r>
          </a:p>
          <a:p>
            <a:pPr>
              <a:buFontTx/>
              <a:buAutoNum type="arabicPeriod"/>
              <a:defRPr/>
            </a:pPr>
            <a:r>
              <a:rPr lang="ru-RU" sz="1800" b="1" dirty="0" smtClean="0"/>
              <a:t>графа 4  </a:t>
            </a:r>
            <a:r>
              <a:rPr lang="en-US" sz="1800" b="1" dirty="0" smtClean="0"/>
              <a:t>&gt; </a:t>
            </a:r>
            <a:r>
              <a:rPr lang="ru-RU" sz="1800" b="1" dirty="0" smtClean="0"/>
              <a:t>графа 7;</a:t>
            </a:r>
          </a:p>
          <a:p>
            <a:pPr>
              <a:buFontTx/>
              <a:buAutoNum type="arabicPeriod"/>
              <a:defRPr/>
            </a:pPr>
            <a:r>
              <a:rPr lang="ru-RU" sz="1800" b="1" dirty="0" smtClean="0"/>
              <a:t>графа 4 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графа 8;</a:t>
            </a:r>
          </a:p>
          <a:p>
            <a:pPr>
              <a:buFontTx/>
              <a:buAutoNum type="arabicPeriod"/>
              <a:defRPr/>
            </a:pPr>
            <a:r>
              <a:rPr lang="ru-RU" sz="1800" b="1" dirty="0"/>
              <a:t>г</a:t>
            </a:r>
            <a:r>
              <a:rPr lang="ru-RU" sz="1800" b="1" dirty="0" smtClean="0"/>
              <a:t>рафа 7 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графа 9;</a:t>
            </a:r>
          </a:p>
          <a:p>
            <a:pPr>
              <a:buFontTx/>
              <a:buAutoNum type="arabicPeriod"/>
              <a:defRPr/>
            </a:pPr>
            <a:r>
              <a:rPr lang="ru-RU" sz="1800" b="1" dirty="0" smtClean="0"/>
              <a:t>графа 12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графа 1</a:t>
            </a:r>
            <a:r>
              <a:rPr lang="en-US" sz="1800" b="1" dirty="0" smtClean="0"/>
              <a:t>3</a:t>
            </a:r>
            <a:r>
              <a:rPr lang="ru-RU" sz="1800" b="1" dirty="0" smtClean="0"/>
              <a:t>+1</a:t>
            </a:r>
            <a:r>
              <a:rPr lang="en-US" sz="1800" b="1" dirty="0" smtClean="0"/>
              <a:t>4</a:t>
            </a:r>
            <a:r>
              <a:rPr lang="ru-RU" sz="1800" b="1" dirty="0" smtClean="0"/>
              <a:t>.   </a:t>
            </a:r>
            <a:endParaRPr lang="ru-RU" sz="1800" b="1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B39B87-9138-4919-9C11-0671A9E3ECD2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Дополнительно к приему ф.№36</a:t>
            </a:r>
            <a:endParaRPr lang="en-US" sz="2000" b="1" dirty="0" smtClean="0"/>
          </a:p>
        </p:txBody>
      </p:sp>
      <p:sp>
        <p:nvSpPr>
          <p:cNvPr id="76802" name="Объект 3"/>
          <p:cNvSpPr>
            <a:spLocks noGrp="1"/>
          </p:cNvSpPr>
          <p:nvPr>
            <p:ph sz="half" idx="2"/>
          </p:nvPr>
        </p:nvSpPr>
        <p:spPr>
          <a:xfrm>
            <a:off x="792163" y="1493838"/>
            <a:ext cx="7894637" cy="4632325"/>
          </a:xfrm>
        </p:spPr>
        <p:txBody>
          <a:bodyPr/>
          <a:lstStyle/>
          <a:p>
            <a:pPr algn="just"/>
            <a:r>
              <a:rPr lang="ru-RU" sz="2000" b="1" dirty="0" smtClean="0"/>
              <a:t>Большая просьба – заполнять тт.  2400, 2600, 2900</a:t>
            </a:r>
            <a:endParaRPr lang="en-US" sz="2000" b="1" dirty="0" smtClean="0"/>
          </a:p>
        </p:txBody>
      </p:sp>
      <p:sp>
        <p:nvSpPr>
          <p:cNvPr id="7680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B136B-487D-47C0-B172-D0F10E6B9AE1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0487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Межформенный контроль – формы 10 и 36</a:t>
            </a:r>
            <a:endParaRPr lang="ru-RU" sz="2400" b="1" smtClean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50"/>
            <a:ext cx="8229600" cy="48164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err="1" smtClean="0">
                <a:solidFill>
                  <a:srgbClr val="000000"/>
                </a:solidFill>
              </a:rPr>
              <a:t>Межформенная</a:t>
            </a:r>
            <a:r>
              <a:rPr lang="ru-RU" sz="2000" b="1" dirty="0" smtClean="0">
                <a:solidFill>
                  <a:srgbClr val="000000"/>
                </a:solidFill>
              </a:rPr>
              <a:t> проверка:</a:t>
            </a:r>
          </a:p>
          <a:p>
            <a:pPr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Число состоящих под наблюдением на конец года (гр. 10) и снятых с наблюдения (гр. 8) тт.2100 и 2110 ф. 36 больше числа зарегистрированных всего т. 2000 ф.10.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           Допускается равенство по отдельным нозологическим  позициям на врачебном участке! при условии, что все снятые,  включая умерших, осмотрены врачом в течение 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    отчетного года.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    Проверка осуществляется путем сравнения граф 8 + 10 тт.2100 и 2110 ф.36 с графой 4 т.2000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24.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7782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46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32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Межформенный контроль – формы 10 и 36 (продолжение)</a:t>
            </a:r>
            <a:endParaRPr lang="ru-RU" sz="2400" smtClean="0"/>
          </a:p>
        </p:txBody>
      </p:sp>
      <p:sp>
        <p:nvSpPr>
          <p:cNvPr id="78850" name="Объект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86092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/>
              <a:t>2.   Число зарегистрированных в графе 4 т. 2000 ф. 10 </a:t>
            </a:r>
            <a:r>
              <a:rPr lang="en-US" sz="2000" b="1" dirty="0" smtClean="0"/>
              <a:t>&gt; </a:t>
            </a:r>
            <a:r>
              <a:rPr lang="ru-RU" sz="2000" b="1" dirty="0" smtClean="0"/>
              <a:t>числа    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состоящих под диспансерным наблюдением и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получающих консультативно- лечебную помощь (КЛП) на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конец года в графе 10 тт. 2100 и 2110 ф. 36. Допускается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равенство на отдельном врачебном участке в АПУ при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условии, что ни один человек не снят в течение года с </a:t>
            </a:r>
          </a:p>
          <a:p>
            <a:pPr marL="0" indent="0">
              <a:buFontTx/>
              <a:buNone/>
            </a:pPr>
            <a:r>
              <a:rPr lang="ru-RU" sz="2000" b="1" dirty="0" smtClean="0"/>
              <a:t>      диспансерного учета и не прекратил обращаться за КЛП. </a:t>
            </a:r>
          </a:p>
          <a:p>
            <a:pPr marL="0" indent="0">
              <a:buFontTx/>
              <a:buNone/>
            </a:pPr>
            <a:endParaRPr lang="ru-RU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Проверка осуществляется путем сравнения графы 10 тт. 2100 и 2110 ф.36 с графой 4 т.2000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24.</a:t>
            </a:r>
            <a:endParaRPr lang="ru-RU" sz="2000" dirty="0" smtClean="0"/>
          </a:p>
          <a:p>
            <a:pPr marL="0" indent="0">
              <a:buFontTx/>
              <a:buNone/>
            </a:pPr>
            <a:endParaRPr lang="ru-RU" sz="2000" b="1" dirty="0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784E1-307A-4098-A054-A4E30703B517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3E924B-508A-4A61-9D4C-43C56283F76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461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</a:rPr>
              <a:t>Сеть амбулаторных  психиатрических учреждений</a:t>
            </a:r>
            <a:endParaRPr lang="ru-RU" sz="180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457200" y="765175"/>
          <a:ext cx="8120244" cy="549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60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454280"/>
              </p:ext>
            </p:extLst>
          </p:nvPr>
        </p:nvGraphicFramePr>
        <p:xfrm>
          <a:off x="4937125" y="683696"/>
          <a:ext cx="3800475" cy="292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r:id="rId4" imgW="3798137" imgH="2773920" progId="Excel.Chart.8">
                  <p:embed/>
                </p:oleObj>
              </mc:Choice>
              <mc:Fallback>
                <p:oleObj r:id="rId4" imgW="3798137" imgH="2773920" progId="Excel.Char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683696"/>
                        <a:ext cx="3800475" cy="2921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5" name="Object 15"/>
          <p:cNvGraphicFramePr>
            <a:graphicFrameLocks/>
          </p:cNvGraphicFramePr>
          <p:nvPr/>
        </p:nvGraphicFramePr>
        <p:xfrm>
          <a:off x="342900" y="3514725"/>
          <a:ext cx="4144963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r:id="rId6" imgW="4145639" imgH="3023878" progId="Excel.Chart.8">
                  <p:embed/>
                </p:oleObj>
              </mc:Choice>
              <mc:Fallback>
                <p:oleObj r:id="rId6" imgW="4145639" imgH="3023878" progId="Excel.Char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514725"/>
                        <a:ext cx="4144963" cy="302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0" name="Objec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1718"/>
              </p:ext>
            </p:extLst>
          </p:nvPr>
        </p:nvGraphicFramePr>
        <p:xfrm>
          <a:off x="4675188" y="3514725"/>
          <a:ext cx="3997325" cy="274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r:id="rId8" imgW="3999323" imgH="3023878" progId="Excel.Chart.8">
                  <p:embed/>
                </p:oleObj>
              </mc:Choice>
              <mc:Fallback>
                <p:oleObj r:id="rId8" imgW="3999323" imgH="3023878" progId="Excel.Chart.8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3514725"/>
                        <a:ext cx="3997325" cy="27495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1" name="Object 35"/>
          <p:cNvGraphicFramePr>
            <a:graphicFrameLocks noChangeAspect="1"/>
          </p:cNvGraphicFramePr>
          <p:nvPr/>
        </p:nvGraphicFramePr>
        <p:xfrm>
          <a:off x="342900" y="723900"/>
          <a:ext cx="4144963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r:id="rId10" imgW="4145639" imgH="2883658" progId="Excel.Chart.8">
                  <p:embed/>
                </p:oleObj>
              </mc:Choice>
              <mc:Fallback>
                <p:oleObj r:id="rId10" imgW="4145639" imgH="2883658" progId="Excel.Char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723900"/>
                        <a:ext cx="4144963" cy="288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76250" y="32385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/>
              <a:t>Межформенный контроль – формы 10 и 36 (продолжение)</a:t>
            </a: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>
              <a:buFontTx/>
              <a:buAutoNum type="arabicPeriod" startAt="3"/>
              <a:defRPr/>
            </a:pPr>
            <a:r>
              <a:rPr lang="ru-RU" sz="2000" b="1" dirty="0">
                <a:solidFill>
                  <a:srgbClr val="000000"/>
                </a:solidFill>
              </a:rPr>
              <a:t>Число зарегистрированных детей 0-14 лет включительно в ф. 10 </a:t>
            </a:r>
            <a:r>
              <a:rPr lang="ru-RU" sz="2000" b="1" dirty="0" smtClean="0">
                <a:solidFill>
                  <a:srgbClr val="000000"/>
                </a:solidFill>
              </a:rPr>
              <a:t>(т.2000</a:t>
            </a:r>
            <a:r>
              <a:rPr lang="ru-RU" sz="2000" b="1" dirty="0">
                <a:solidFill>
                  <a:srgbClr val="000000"/>
                </a:solidFill>
              </a:rPr>
              <a:t>, графа 6) больше числа детей на конец года в ф. 36 (тт.2100, 2110, графы 11) по указанным в п. 1 позициям (строкам). </a:t>
            </a:r>
          </a:p>
          <a:p>
            <a:pPr marL="0" indent="0">
              <a:buFontTx/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Равенство может наблюдаться на отдельном врачебном </a:t>
            </a:r>
          </a:p>
          <a:p>
            <a:pPr marL="0" indent="0">
              <a:buFontTx/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участке в АПУ при условии отсутствия снятых с </a:t>
            </a:r>
          </a:p>
          <a:p>
            <a:pPr marL="0" indent="0">
              <a:buFontTx/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наблюдения детей.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ru-RU" sz="2000" b="1" dirty="0">
                <a:solidFill>
                  <a:srgbClr val="000000"/>
                </a:solidFill>
              </a:rPr>
              <a:t>Аналогична п. 3 сверка зарегистрированных и оставшихся под наблюдением на конец отчетного года детей 15-17 лет (т.2000, графа 7 и тт.2100, 2110, графа </a:t>
            </a:r>
            <a:r>
              <a:rPr lang="ru-RU" sz="2000" b="1" dirty="0" smtClean="0">
                <a:solidFill>
                  <a:srgbClr val="000000"/>
                </a:solidFill>
              </a:rPr>
              <a:t>12) </a:t>
            </a:r>
            <a:r>
              <a:rPr lang="ru-RU" sz="2000" b="1" dirty="0">
                <a:solidFill>
                  <a:srgbClr val="000000"/>
                </a:solidFill>
              </a:rPr>
              <a:t>и взрослых (т.2000, ∑граф 8+9+10+11 и т.2100, 2110, графа 10 – графа 11, 12)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112595-305B-4365-AB30-78CEFB2DDDCB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476250" y="279400"/>
            <a:ext cx="8229600" cy="35877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smtClean="0"/>
              <a:t>Межформенный контроль – формы 10 и 36 (продолжение)</a:t>
            </a:r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1"/>
            <a:ext cx="7940675" cy="5311259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Tx/>
              <a:buAutoNum type="arabicPeriod" startAt="5"/>
              <a:defRPr/>
            </a:pPr>
            <a:r>
              <a:rPr lang="ru-RU" sz="2000" b="1" dirty="0">
                <a:solidFill>
                  <a:srgbClr val="000000"/>
                </a:solidFill>
              </a:rPr>
              <a:t>Общее число впервые диагностированных в ф. 10 т. 3000 графа 4 </a:t>
            </a:r>
            <a:r>
              <a:rPr lang="ru-RU" sz="2000" b="1" dirty="0" smtClean="0">
                <a:solidFill>
                  <a:srgbClr val="000000"/>
                </a:solidFill>
              </a:rPr>
              <a:t>должно </a:t>
            </a:r>
            <a:r>
              <a:rPr lang="ru-RU" sz="2000" b="1" dirty="0">
                <a:solidFill>
                  <a:srgbClr val="000000"/>
                </a:solidFill>
              </a:rPr>
              <a:t>быть </a:t>
            </a:r>
            <a:r>
              <a:rPr lang="ru-RU" sz="2000" b="1" dirty="0" smtClean="0">
                <a:solidFill>
                  <a:srgbClr val="000000"/>
                </a:solidFill>
              </a:rPr>
              <a:t>равно </a:t>
            </a:r>
            <a:r>
              <a:rPr lang="ru-RU" sz="2000" b="1" dirty="0">
                <a:solidFill>
                  <a:srgbClr val="000000"/>
                </a:solidFill>
              </a:rPr>
              <a:t>числу пациентов с впервые в жизни установленным диагнозом, показанных в ф. 36 в графах 5 тт. 2100 и 2110, по всем строкам.</a:t>
            </a:r>
          </a:p>
          <a:p>
            <a:pPr marL="457200" indent="-457200">
              <a:buFontTx/>
              <a:buAutoNum type="arabicPeriod" startAt="5"/>
              <a:defRPr/>
            </a:pPr>
            <a:r>
              <a:rPr lang="ru-RU" sz="2000" b="1" dirty="0">
                <a:solidFill>
                  <a:srgbClr val="000000"/>
                </a:solidFill>
              </a:rPr>
              <a:t>Сверка числа детей 0-14 лет, детей 15-17 лет и взрослых с впервые в жизни установленным диагнозом в ф.10 и ф.36. Аналогична сверкам числа зарегистрированных пациентов.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Проверка </a:t>
            </a:r>
            <a:r>
              <a:rPr lang="ru-RU" sz="2000" b="1" dirty="0">
                <a:solidFill>
                  <a:srgbClr val="000000"/>
                </a:solidFill>
              </a:rPr>
              <a:t>осуществляется </a:t>
            </a:r>
            <a:r>
              <a:rPr lang="ru-RU" sz="2000" b="1" dirty="0" smtClean="0">
                <a:solidFill>
                  <a:srgbClr val="000000"/>
                </a:solidFill>
              </a:rPr>
              <a:t>сравнением </a:t>
            </a:r>
            <a:r>
              <a:rPr lang="ru-RU" sz="2000" b="1" dirty="0">
                <a:solidFill>
                  <a:srgbClr val="000000"/>
                </a:solidFill>
              </a:rPr>
              <a:t>графы 5 тт. 2100 и 2110 ф.36 с графой 4 т.3000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</a:t>
            </a:r>
            <a:r>
              <a:rPr lang="ru-RU" sz="2000" b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Tx/>
              <a:buAutoNum type="arabicPeriod" startAt="7"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Любое </a:t>
            </a:r>
            <a:r>
              <a:rPr lang="ru-RU" sz="2000" b="1" dirty="0">
                <a:solidFill>
                  <a:srgbClr val="000000"/>
                </a:solidFill>
              </a:rPr>
              <a:t>несоответствие данных в формах №№10 и 36 по тем или иным позициям должно быть аргументировано приложением (дополнением) к отчету.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8274C2-1A75-48ED-ACC8-A4761DE62357}" type="slidenum">
              <a:rPr lang="ru-RU" smtClean="0"/>
              <a:pPr/>
              <a:t>51</a:t>
            </a:fld>
            <a:endParaRPr lang="ru-RU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913"/>
            <a:ext cx="8229600" cy="4953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фф.№10, 36 и 12</a:t>
            </a:r>
            <a:endParaRPr lang="ru-RU" sz="20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73704"/>
            <a:ext cx="8730969" cy="5535615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Tx/>
              <a:buAutoNum type="arabicPeriod"/>
              <a:defRPr/>
            </a:pPr>
            <a:r>
              <a:rPr lang="ru-RU" altLang="ru-RU" sz="1600" b="1" dirty="0" err="1" smtClean="0"/>
              <a:t>Межформенная</a:t>
            </a:r>
            <a:r>
              <a:rPr lang="ru-RU" altLang="ru-RU" sz="1600" b="1" dirty="0" smtClean="0"/>
              <a:t> проверка </a:t>
            </a:r>
            <a:r>
              <a:rPr lang="ru-RU" altLang="ru-RU" sz="1600" b="1" dirty="0" err="1" smtClean="0"/>
              <a:t>фф</a:t>
            </a:r>
            <a:r>
              <a:rPr lang="ru-RU" altLang="ru-RU" sz="1600" b="1" dirty="0" smtClean="0"/>
              <a:t>. №10 и 36 с ф.№12 была изменена в соответствии с письмом Министерства здравоохранения РФ от 22.11.2017 г. №13-2/2-8871.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altLang="ru-RU" sz="1600" b="1" dirty="0" smtClean="0"/>
              <a:t>В 2017 г. в ф.№12 тт. 1000, 2000, 3000, 4000 в разделе «психические расстройства…» введена дополнительная строка 6.2. – психические расстройства, не связанные с употреблением ПАВ, за исключением расстройств, классифицированных в других рубриках МКБ-10 (код со знаком *).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altLang="ru-RU" sz="1600" b="1" dirty="0" smtClean="0"/>
              <a:t>В тт. 2000 и 3000 ф.№ 10 была добавлена строка 26, в тт. 2100 и 2110 ф.№36 – строка 8, содержащие сведения о числе пациентов с  психическими расстройствами, </a:t>
            </a:r>
            <a:r>
              <a:rPr lang="ru-RU" altLang="ru-RU" sz="1600" b="1" dirty="0"/>
              <a:t>не </a:t>
            </a:r>
            <a:r>
              <a:rPr lang="ru-RU" altLang="ru-RU" sz="1600" b="1" dirty="0" smtClean="0"/>
              <a:t>связанными </a:t>
            </a:r>
            <a:r>
              <a:rPr lang="ru-RU" altLang="ru-RU" sz="1600" b="1" dirty="0"/>
              <a:t>с употреблением ПАВ, за исключением расстройств, классифицированных в других рубриках </a:t>
            </a:r>
            <a:r>
              <a:rPr lang="ru-RU" altLang="ru-RU" sz="1600" b="1" dirty="0" smtClean="0"/>
              <a:t>МКБ-10(код </a:t>
            </a:r>
            <a:r>
              <a:rPr lang="ru-RU" altLang="ru-RU" sz="1600" b="1" dirty="0"/>
              <a:t>со знаком </a:t>
            </a:r>
            <a:r>
              <a:rPr lang="ru-RU" altLang="ru-RU" sz="1600" b="1" dirty="0" smtClean="0"/>
              <a:t>*).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600" b="1" dirty="0" smtClean="0"/>
              <a:t>Диспансерное </a:t>
            </a:r>
            <a:r>
              <a:rPr lang="ru-RU" sz="1600" b="1" dirty="0"/>
              <a:t>наблюдение за пациентами с иными психическими    </a:t>
            </a:r>
          </a:p>
          <a:p>
            <a:pPr marL="0" indent="0" algn="just">
              <a:buNone/>
            </a:pPr>
            <a:r>
              <a:rPr lang="ru-RU" sz="1600" b="1" dirty="0"/>
              <a:t>   </a:t>
            </a:r>
            <a:r>
              <a:rPr lang="ru-RU" sz="1600" b="1" dirty="0" smtClean="0"/>
              <a:t>     </a:t>
            </a:r>
            <a:r>
              <a:rPr lang="ru-RU" sz="1600" b="1" dirty="0"/>
              <a:t>расстройствами и расстройствами поведения (коды в соответствии с МКБ-</a:t>
            </a:r>
          </a:p>
          <a:p>
            <a:pPr marL="0" indent="0" algn="just">
              <a:buNone/>
            </a:pPr>
            <a:r>
              <a:rPr lang="ru-RU" sz="1600" b="1" dirty="0"/>
              <a:t>    </a:t>
            </a:r>
            <a:r>
              <a:rPr lang="ru-RU" sz="1600" b="1" dirty="0" smtClean="0"/>
              <a:t>    10 </a:t>
            </a:r>
            <a:r>
              <a:rPr lang="ru-RU" sz="1600" b="1" dirty="0"/>
              <a:t>F00-F09; F20-F99) регламентируется Законом РФ от 02.07.1992 № 3185-1 </a:t>
            </a:r>
          </a:p>
          <a:p>
            <a:pPr marL="0" indent="0" algn="just">
              <a:buNone/>
            </a:pPr>
            <a:r>
              <a:rPr lang="ru-RU" sz="1600" b="1" dirty="0"/>
              <a:t>    </a:t>
            </a:r>
            <a:r>
              <a:rPr lang="ru-RU" sz="1600" b="1" dirty="0" smtClean="0"/>
              <a:t>    «</a:t>
            </a:r>
            <a:r>
              <a:rPr lang="ru-RU" sz="1600" b="1" dirty="0"/>
              <a:t>О психиатрической помощи и гарантиях прав граждан при ее оказании». </a:t>
            </a:r>
            <a:r>
              <a:rPr lang="ru-RU" sz="1600" b="1" dirty="0" smtClean="0"/>
              <a:t>    </a:t>
            </a:r>
          </a:p>
          <a:p>
            <a:pPr marL="0" indent="0" algn="just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Взятие </a:t>
            </a:r>
            <a:r>
              <a:rPr lang="ru-RU" sz="1600" b="1" dirty="0"/>
              <a:t>и снятие с диспансерного наблюдения таких больных отражены в </a:t>
            </a:r>
          </a:p>
          <a:p>
            <a:pPr marL="0" indent="0" algn="just">
              <a:buNone/>
            </a:pPr>
            <a:r>
              <a:rPr lang="ru-RU" sz="1600" b="1" dirty="0"/>
              <a:t>    приказе Минздрава 6 РФ от 31 декабря 2002 г. № 420 «Об утверждении </a:t>
            </a:r>
            <a:r>
              <a:rPr lang="ru-RU" sz="1600" b="1" dirty="0" smtClean="0"/>
              <a:t>форм </a:t>
            </a:r>
          </a:p>
          <a:p>
            <a:pPr marL="0" indent="0" algn="just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первичной </a:t>
            </a:r>
            <a:r>
              <a:rPr lang="ru-RU" sz="1600" b="1" dirty="0"/>
              <a:t>медицинской документации для психиатрических и </a:t>
            </a:r>
            <a:r>
              <a:rPr lang="ru-RU" sz="1600" b="1" dirty="0" smtClean="0"/>
              <a:t>наркологических </a:t>
            </a:r>
          </a:p>
          <a:p>
            <a:pPr marL="0" indent="0" algn="just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учреждений».</a:t>
            </a:r>
            <a:endParaRPr lang="ru-RU" altLang="ru-RU" sz="1600" b="1" dirty="0"/>
          </a:p>
          <a:p>
            <a:pPr marL="0" indent="0" algn="just">
              <a:buNone/>
            </a:pPr>
            <a:endParaRPr lang="ru-RU" altLang="ru-RU" sz="1800" b="1" dirty="0" smtClean="0"/>
          </a:p>
        </p:txBody>
      </p:sp>
      <p:sp>
        <p:nvSpPr>
          <p:cNvPr id="8192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17769-10FE-4DAA-B4CF-203E638526D3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8739"/>
            <a:ext cx="8229600" cy="516855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b="1" dirty="0" smtClean="0"/>
              <a:t>В медицинских учреждениях </a:t>
            </a:r>
            <a:r>
              <a:rPr lang="ru-RU" sz="1600" b="1" dirty="0"/>
              <a:t>существуют картотеки/базы данных о пациентах с психическими расстройствами, основанные на первичных учетных </a:t>
            </a:r>
            <a:r>
              <a:rPr lang="ru-RU" sz="1600" b="1" dirty="0" smtClean="0"/>
              <a:t>формах: </a:t>
            </a:r>
            <a:r>
              <a:rPr lang="ru-RU" sz="1600" b="1" dirty="0"/>
              <a:t>Медицинская Карта амбулаторного больного – учетная форма № 025/у-04 и карта обратившегося за психиатрической (наркологической) помощью - учетная форма № 030-1/у-02. При подготовке сведений, необходимых для заполнения отчетных форм (№№ 10, 36, 12 и другие) базы данных должны тщательно выверяться.    </a:t>
            </a:r>
          </a:p>
          <a:p>
            <a:pPr marL="0" indent="0" algn="just" eaLnBrk="1" hangingPunct="1">
              <a:buNone/>
              <a:defRPr/>
            </a:pPr>
            <a:r>
              <a:rPr lang="ru-RU" sz="1600" b="1" dirty="0"/>
              <a:t>     В первую очередь заполняются таблицы </a:t>
            </a:r>
            <a:r>
              <a:rPr lang="ru-RU" sz="1600" b="1" dirty="0" err="1"/>
              <a:t>ф.ф</a:t>
            </a:r>
            <a:r>
              <a:rPr lang="ru-RU" sz="1600" b="1" dirty="0"/>
              <a:t> №10 и 36, </a:t>
            </a:r>
            <a:r>
              <a:rPr lang="ru-RU" sz="1600" b="1" dirty="0" smtClean="0"/>
              <a:t>после </a:t>
            </a:r>
            <a:r>
              <a:rPr lang="ru-RU" sz="1600" b="1" dirty="0"/>
              <a:t>этого необходимые сведения переносятся из </a:t>
            </a:r>
            <a:r>
              <a:rPr lang="ru-RU" sz="1600" b="1" dirty="0" err="1"/>
              <a:t>ф.ф</a:t>
            </a:r>
            <a:r>
              <a:rPr lang="ru-RU" sz="1600" b="1" dirty="0"/>
              <a:t>. №10 и 36 в ф.№12. Недостающие данные берутся из учетных форм</a:t>
            </a:r>
            <a:r>
              <a:rPr lang="ru-RU" sz="1600" b="1" dirty="0" smtClean="0"/>
              <a:t>. </a:t>
            </a:r>
          </a:p>
          <a:p>
            <a:pPr marL="0" indent="0" algn="just" eaLnBrk="1" hangingPunct="1">
              <a:buNone/>
              <a:defRPr/>
            </a:pPr>
            <a:endParaRPr lang="ru-RU" sz="16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ACC5-97E3-4173-B91C-AE2F3F2539C1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9047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фф.№10, 36 и 12 (продолжение)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17617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2988"/>
            <a:ext cx="8229600" cy="5083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/>
              <a:t>     По </a:t>
            </a:r>
            <a:r>
              <a:rPr lang="ru-RU" sz="2000" b="1" dirty="0"/>
              <a:t>зарегистрированным заболеваниям: </a:t>
            </a:r>
          </a:p>
          <a:p>
            <a:pPr>
              <a:defRPr/>
            </a:pPr>
            <a:r>
              <a:rPr lang="ru-RU" sz="1800" b="1" dirty="0"/>
              <a:t>Стр. 26 гр. 4 табл. </a:t>
            </a:r>
            <a:r>
              <a:rPr lang="ru-RU" sz="1800" b="1" dirty="0" smtClean="0"/>
              <a:t>2000 (всего) </a:t>
            </a:r>
            <a:r>
              <a:rPr lang="ru-RU" sz="1800" b="1" dirty="0"/>
              <a:t>ф. № 10 = сумме строк 6.2 по гр. 4 таблиц 1000, 2000, 3000 ф. № 12 </a:t>
            </a:r>
          </a:p>
          <a:p>
            <a:pPr>
              <a:defRPr/>
            </a:pPr>
            <a:r>
              <a:rPr lang="ru-RU" sz="1800" b="1" dirty="0"/>
              <a:t>Стр. 26 гр. 6 табл. 2000 </a:t>
            </a:r>
            <a:r>
              <a:rPr lang="ru-RU" sz="1800" b="1" dirty="0" smtClean="0"/>
              <a:t>(дети 0-14 лет) ф</a:t>
            </a:r>
            <a:r>
              <a:rPr lang="ru-RU" sz="1800" b="1" dirty="0"/>
              <a:t>. № 10 = строка 6.2 по гр.4 табл. 1000 ф. № 12 </a:t>
            </a:r>
          </a:p>
          <a:p>
            <a:pPr>
              <a:defRPr/>
            </a:pPr>
            <a:r>
              <a:rPr lang="ru-RU" sz="1800" b="1" dirty="0"/>
              <a:t>Стр. 26 гр. 7 табл. 2000 </a:t>
            </a:r>
            <a:r>
              <a:rPr lang="ru-RU" sz="1800" b="1" dirty="0" smtClean="0"/>
              <a:t>(дети 15-17 лет) ф</a:t>
            </a:r>
            <a:r>
              <a:rPr lang="ru-RU" sz="1800" b="1" dirty="0"/>
              <a:t>. № 10 = строка 6.2 по гр.4 табл. 2000 ф. № 12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     </a:t>
            </a:r>
          </a:p>
          <a:p>
            <a:pPr marL="0" indent="0">
              <a:buFontTx/>
              <a:buNone/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По </a:t>
            </a:r>
            <a:r>
              <a:rPr lang="ru-RU" sz="2000" b="1" dirty="0"/>
              <a:t>заболеваниям, установленным впервые в жизни: </a:t>
            </a:r>
          </a:p>
          <a:p>
            <a:pPr>
              <a:defRPr/>
            </a:pPr>
            <a:r>
              <a:rPr lang="ru-RU" sz="1800" b="1" dirty="0"/>
              <a:t>Стр.26 гр.4 табл. 3000 </a:t>
            </a:r>
            <a:r>
              <a:rPr lang="ru-RU" sz="1800" b="1" dirty="0" smtClean="0"/>
              <a:t>(всего) ф</a:t>
            </a:r>
            <a:r>
              <a:rPr lang="ru-RU" sz="1800" b="1" dirty="0"/>
              <a:t>. № 10 = сумме строк 6.2 по гр.9 таблиц 1000, 2000, 3000 ф. № 12 </a:t>
            </a:r>
          </a:p>
          <a:p>
            <a:pPr>
              <a:defRPr/>
            </a:pPr>
            <a:r>
              <a:rPr lang="ru-RU" sz="1800" b="1" dirty="0"/>
              <a:t>Стр.26 гр.6 табл. 3000 </a:t>
            </a:r>
            <a:r>
              <a:rPr lang="ru-RU" sz="1800" b="1" dirty="0" smtClean="0"/>
              <a:t>(дети 0-14 лет) ф</a:t>
            </a:r>
            <a:r>
              <a:rPr lang="ru-RU" sz="1800" b="1" dirty="0"/>
              <a:t>. № 10 = строка 6.2 по гр.9 табл. 1000 ф. № 12 </a:t>
            </a:r>
          </a:p>
          <a:p>
            <a:pPr>
              <a:defRPr/>
            </a:pPr>
            <a:r>
              <a:rPr lang="ru-RU" sz="1800" b="1" dirty="0"/>
              <a:t>Стр. 26 гр. 7 табл. 3000 </a:t>
            </a:r>
            <a:r>
              <a:rPr lang="ru-RU" sz="1800" b="1" dirty="0" smtClean="0"/>
              <a:t>(дети 15-17 лет) ф</a:t>
            </a:r>
            <a:r>
              <a:rPr lang="ru-RU" sz="1800" b="1" dirty="0"/>
              <a:t>. № 10 = строка 6.2 по гр.9 табл. 2000 ф. № 12 </a:t>
            </a:r>
            <a:endParaRPr lang="en-US" sz="1800" b="1" dirty="0"/>
          </a:p>
        </p:txBody>
      </p:sp>
      <p:sp>
        <p:nvSpPr>
          <p:cNvPr id="849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54061E-C9FC-47A5-B157-B9FCF109667B}" type="slidenum">
              <a:rPr lang="ru-RU" smtClean="0"/>
              <a:pPr/>
              <a:t>54</a:t>
            </a:fld>
            <a:endParaRPr lang="ru-RU" dirty="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59055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формы 10 и 12 (продолжение) 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55</a:t>
            </a:r>
          </a:p>
          <a:p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 Число </a:t>
            </a:r>
            <a:r>
              <a:rPr lang="ru-RU" sz="1800" b="1" dirty="0">
                <a:solidFill>
                  <a:srgbClr val="000000"/>
                </a:solidFill>
              </a:rPr>
              <a:t>зарегистрированных взрослых в ф. 10 т. 2000 строка 26 графа 4 – графа 6 – графа 7 </a:t>
            </a:r>
            <a:r>
              <a:rPr lang="ru-RU" altLang="ru-RU" sz="1800" b="1" dirty="0">
                <a:solidFill>
                  <a:srgbClr val="000000"/>
                </a:solidFill>
              </a:rPr>
              <a:t>должно быть равно числу</a:t>
            </a:r>
            <a:r>
              <a:rPr lang="ru-RU" sz="1800" b="1" dirty="0">
                <a:solidFill>
                  <a:srgbClr val="000000"/>
                </a:solidFill>
              </a:rPr>
              <a:t> зарегистрированных взрослых в ф.12 т.3000 строка 6.2 гр.4.</a:t>
            </a:r>
          </a:p>
          <a:p>
            <a:pPr marL="0" indent="0" eaLnBrk="1" hangingPunct="1">
              <a:buFontTx/>
              <a:buAutoNum type="arabicPeriod" startAt="5"/>
              <a:defRPr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  Число </a:t>
            </a:r>
            <a:r>
              <a:rPr lang="ru-RU" sz="1800" b="1" dirty="0">
                <a:solidFill>
                  <a:srgbClr val="000000"/>
                </a:solidFill>
              </a:rPr>
              <a:t>взрослых с впервые в жизни установленным диагнозом в ф.10 т.3000 строка 26 графа 4 – графа 6 – графа 7 должно быть равно числу взрослых в ф.12 т.3000 строка 6.2 графа 9.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70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r>
              <a:rPr lang="ru-RU" sz="2000" b="1" smtClean="0"/>
              <a:t>Межформенный контроль фф.10 и 12 (продолжение)</a:t>
            </a:r>
            <a:endParaRPr lang="en-US" sz="2000" b="1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4088"/>
            <a:ext cx="8229600" cy="51720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dirty="0" smtClean="0"/>
              <a:t> </a:t>
            </a:r>
            <a:r>
              <a:rPr lang="ru-RU" sz="1800" b="1" dirty="0" smtClean="0"/>
              <a:t>     Данные </a:t>
            </a:r>
            <a:r>
              <a:rPr lang="ru-RU" sz="1800" b="1" dirty="0"/>
              <a:t>в форме № 12 «Сведения о числе заболеваний, зарегистрированных у пациентов, проживающих в районе обслуживания» должны соответствовать информации, представленной в форме № 36 «Сведения о контингентах психически больных». 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      Для </a:t>
            </a:r>
            <a:r>
              <a:rPr lang="ru-RU" sz="1800" b="1" dirty="0"/>
              <a:t>проверки правильности заполнения строки 6.2 в форме № 12 применяются следующие алгоритмы проверок: </a:t>
            </a:r>
          </a:p>
          <a:p>
            <a:pPr algn="just">
              <a:defRPr/>
            </a:pPr>
            <a:r>
              <a:rPr lang="ru-RU" sz="1800" b="1" dirty="0"/>
              <a:t>Гр. </a:t>
            </a:r>
            <a:r>
              <a:rPr lang="ru-RU" sz="1800" b="1" dirty="0" smtClean="0"/>
              <a:t>4 </a:t>
            </a:r>
            <a:r>
              <a:rPr lang="ru-RU" sz="1800" b="1" dirty="0"/>
              <a:t>стр. 8 табл. 2100 </a:t>
            </a:r>
            <a:r>
              <a:rPr lang="ru-RU" sz="1800" b="1" dirty="0" smtClean="0"/>
              <a:t>(впервые взятые под диспансерное наблюдение – всего) ф</a:t>
            </a:r>
            <a:r>
              <a:rPr lang="ru-RU" sz="1800" b="1" dirty="0"/>
              <a:t>.№36 = гр. 10 по сумме строк 6.2 таблиц 1000, 2000, 3000 ф. №12 </a:t>
            </a:r>
          </a:p>
          <a:p>
            <a:pPr algn="just">
              <a:defRPr/>
            </a:pPr>
            <a:r>
              <a:rPr lang="ru-RU" sz="1800" b="1" dirty="0"/>
              <a:t>Гр. 6 стр. 8 табл. 2100 </a:t>
            </a:r>
            <a:r>
              <a:rPr lang="ru-RU" sz="1800" b="1" dirty="0" smtClean="0"/>
              <a:t>(впервые </a:t>
            </a:r>
            <a:r>
              <a:rPr lang="ru-RU" sz="1800" b="1" dirty="0"/>
              <a:t>взятые под диспансерное наблюдение </a:t>
            </a:r>
            <a:r>
              <a:rPr lang="ru-RU" sz="1800" b="1" dirty="0" smtClean="0"/>
              <a:t>– дети 0-14 лет) ф</a:t>
            </a:r>
            <a:r>
              <a:rPr lang="ru-RU" sz="1800" b="1" dirty="0"/>
              <a:t>.№36 = гр. 10 по строке 6.2 табл. 1000 ф. №12 </a:t>
            </a:r>
          </a:p>
          <a:p>
            <a:pPr algn="just">
              <a:defRPr/>
            </a:pPr>
            <a:r>
              <a:rPr lang="ru-RU" sz="1800" b="1" dirty="0"/>
              <a:t>Гр. 7 стр. 8 табл. 2100 </a:t>
            </a:r>
            <a:r>
              <a:rPr lang="ru-RU" sz="1800" b="1" dirty="0" smtClean="0"/>
              <a:t>(впервые </a:t>
            </a:r>
            <a:r>
              <a:rPr lang="ru-RU" sz="1800" b="1" dirty="0"/>
              <a:t>взятые под диспансерное наблюдение </a:t>
            </a:r>
            <a:r>
              <a:rPr lang="ru-RU" sz="1800" b="1" dirty="0" smtClean="0"/>
              <a:t>– дети 15-17 лет) ф</a:t>
            </a:r>
            <a:r>
              <a:rPr lang="ru-RU" sz="1800" b="1" dirty="0"/>
              <a:t>.№36 = гр. 10 по строке 6.2 табл. 2000 ф. №12 </a:t>
            </a:r>
          </a:p>
        </p:txBody>
      </p:sp>
      <p:sp>
        <p:nvSpPr>
          <p:cNvPr id="880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56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4025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err="1" smtClean="0"/>
              <a:t>Межформенный</a:t>
            </a:r>
            <a:r>
              <a:rPr lang="ru-RU" sz="2000" b="1" dirty="0" smtClean="0"/>
              <a:t> контроль т.2100 ф. 36 и ф.№12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2"/>
          <p:cNvSpPr>
            <a:spLocks noGrp="1"/>
          </p:cNvSpPr>
          <p:nvPr>
            <p:ph idx="1"/>
          </p:nvPr>
        </p:nvSpPr>
        <p:spPr>
          <a:xfrm>
            <a:off x="341530" y="863600"/>
            <a:ext cx="8550950" cy="5262563"/>
          </a:xfrm>
        </p:spPr>
        <p:txBody>
          <a:bodyPr/>
          <a:lstStyle/>
          <a:p>
            <a:r>
              <a:rPr lang="ru-RU" sz="1800" b="1" dirty="0" smtClean="0"/>
              <a:t>Гр. 8 стр. 8 табл. 2100 (снятые с диспансерного наблюдения) ф.№36 = гр. 14 по сумме строк 6.2 таблиц 1000, 2000, 3000 ф. №12 </a:t>
            </a:r>
          </a:p>
          <a:p>
            <a:r>
              <a:rPr lang="ru-RU" sz="1800" b="1" dirty="0" smtClean="0"/>
              <a:t>Гр. 10 стр. 8 табл. 2100 (состоящие под ДН на конец года – всего) ф.№36 = гр. 15 по сумме строк 6.2 таблиц 1000, 2000, 3000 ф. №12 </a:t>
            </a:r>
            <a:endParaRPr lang="en-US" sz="1800" b="1" dirty="0" smtClean="0"/>
          </a:p>
          <a:p>
            <a:r>
              <a:rPr lang="ru-RU" sz="1800" b="1" dirty="0" smtClean="0"/>
              <a:t>Гр. 11 стр. 8 табл. 2100 (состоящие под ДН на конец года – дети 0-14 лет) ф.№36 = гр. 15 по строке 6.2 табл. 1000 ф. №12 </a:t>
            </a:r>
          </a:p>
          <a:p>
            <a:r>
              <a:rPr lang="ru-RU" sz="1800" b="1" dirty="0" smtClean="0"/>
              <a:t>Гр. 12 стр. 8 табл. 2100 (состоящие под ДН на конец года – дети 15-17 лет) ф.№36 = гр. 15 по строке 6.2 табл. 2000 ф. №12 </a:t>
            </a:r>
          </a:p>
          <a:p>
            <a:r>
              <a:rPr lang="ru-RU" sz="1800" b="1" dirty="0" smtClean="0"/>
              <a:t>Гр.10 стр.8 табл. 2100 (состоящие под ДН на конец года – 18 лет и старше) ф.№36 предыдущего года + гр.4 стр.8 табл.2100 ф.№36 отчетного года = гр. 8 по сумме стр.6.2 таблиц 1000+2000+3000 ф.№12. </a:t>
            </a:r>
          </a:p>
          <a:p>
            <a:r>
              <a:rPr lang="ru-RU" sz="1800" b="1" dirty="0" smtClean="0"/>
              <a:t>При этом движение в форме № 12 по строкам 6.2 в тт. 1000, 2000 и 3000 (по детям, подросткам и взрослым 18 лет и старше) в отдельности из-за возрастных переходов может не соблюдаться. </a:t>
            </a:r>
          </a:p>
        </p:txBody>
      </p:sp>
      <p:sp>
        <p:nvSpPr>
          <p:cNvPr id="890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91C37-2478-4F30-97DC-4BCD9AF38F8C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3537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/>
              <a:t>Межформенный контроль т.2100 фф.№12 и 36 (продолжение)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1800" b="1" dirty="0" smtClean="0"/>
              <a:t>Например</a:t>
            </a:r>
            <a:r>
              <a:rPr lang="ru-RU" sz="1800" b="1" dirty="0"/>
              <a:t>: под диспансерное наблюдение был взят ребенок в возрасте 14 лет, на конец года ему исполнилось 15. Если снять этого ребенка с учета, а потом взять его как подростка, то получится 2 заболевания вместо одного – одно в </a:t>
            </a:r>
            <a:r>
              <a:rPr lang="ru-RU" sz="1800" b="1" dirty="0" smtClean="0"/>
              <a:t>т.1000 </a:t>
            </a:r>
            <a:r>
              <a:rPr lang="ru-RU" sz="1800" b="1" dirty="0"/>
              <a:t>и одно в </a:t>
            </a:r>
            <a:r>
              <a:rPr lang="ru-RU" sz="1800" b="1" dirty="0" smtClean="0"/>
              <a:t>т.2000</a:t>
            </a:r>
            <a:r>
              <a:rPr lang="ru-RU" sz="1800" b="1" dirty="0"/>
              <a:t>. </a:t>
            </a:r>
          </a:p>
          <a:p>
            <a:pPr algn="just">
              <a:defRPr/>
            </a:pPr>
            <a:r>
              <a:rPr lang="ru-RU" sz="1800" b="1" dirty="0"/>
              <a:t>Баланс по сумме строк 6.2 в </a:t>
            </a:r>
            <a:r>
              <a:rPr lang="ru-RU" sz="1800" b="1" dirty="0" smtClean="0"/>
              <a:t>тт.1000</a:t>
            </a:r>
            <a:r>
              <a:rPr lang="ru-RU" sz="1800" b="1" dirty="0"/>
              <a:t>, 2000 и 3000 формы №12 не должен быть нарушен. </a:t>
            </a:r>
            <a:endParaRPr lang="en-US" sz="1800" dirty="0"/>
          </a:p>
          <a:p>
            <a:pPr algn="just">
              <a:defRPr/>
            </a:pPr>
            <a:r>
              <a:rPr lang="ru-RU" sz="1800" b="1" dirty="0" smtClean="0"/>
              <a:t>Если </a:t>
            </a:r>
            <a:r>
              <a:rPr lang="ru-RU" sz="1800" b="1" dirty="0"/>
              <a:t>в форме №36 в </a:t>
            </a:r>
            <a:r>
              <a:rPr lang="ru-RU" sz="1800" b="1" dirty="0" smtClean="0"/>
              <a:t>т.2100 </a:t>
            </a:r>
            <a:r>
              <a:rPr lang="ru-RU" sz="1800" b="1" dirty="0"/>
              <a:t>по строке 8 по какой-либо объективной причине межгодовое движение не соблюдено (что должно быть указано в пояснительной записке к отчетной форме №36), это отразится и в форме №12. </a:t>
            </a:r>
            <a:endParaRPr lang="en-US" sz="1800" b="1" dirty="0"/>
          </a:p>
        </p:txBody>
      </p:sp>
      <p:sp>
        <p:nvSpPr>
          <p:cNvPr id="901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F22AF7-2720-43A4-B148-E39D4384571E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3537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/>
              <a:t>Межформенный контроль т.2100 фф.№12 и 36 (продолжение)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3113"/>
            <a:ext cx="8229600" cy="53530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000" b="1" dirty="0"/>
              <a:t>Порядок заполнения строки 6.2 в таблицах 1000, 2000, 3000, 4000 формы 12</a:t>
            </a:r>
          </a:p>
          <a:p>
            <a:pPr>
              <a:defRPr/>
            </a:pPr>
            <a:endParaRPr lang="ru-RU" sz="1800" b="1" dirty="0"/>
          </a:p>
          <a:p>
            <a:pPr>
              <a:defRPr/>
            </a:pPr>
            <a:endParaRPr lang="ru-RU" sz="1800" b="1" dirty="0"/>
          </a:p>
          <a:p>
            <a:pPr>
              <a:defRPr/>
            </a:pPr>
            <a:r>
              <a:rPr lang="ru-RU" sz="1800" b="1" dirty="0"/>
              <a:t>Формирование </a:t>
            </a:r>
            <a:r>
              <a:rPr lang="ru-RU" sz="1800" b="1" dirty="0" smtClean="0"/>
              <a:t>тт. </a:t>
            </a:r>
            <a:r>
              <a:rPr lang="ru-RU" sz="1800" b="1" dirty="0"/>
              <a:t>1000, 2000, 3000 </a:t>
            </a:r>
            <a:r>
              <a:rPr lang="ru-RU" sz="1800" b="1" dirty="0" smtClean="0"/>
              <a:t>ф. №12 показано </a:t>
            </a:r>
            <a:r>
              <a:rPr lang="ru-RU" sz="1800" b="1" dirty="0"/>
              <a:t>на следующих трех слайдах. Таблица 4000 считается из учетных форм.</a:t>
            </a:r>
          </a:p>
          <a:p>
            <a:pPr>
              <a:defRPr/>
            </a:pPr>
            <a:endParaRPr lang="ru-RU" sz="1800" b="1" dirty="0"/>
          </a:p>
          <a:p>
            <a:pPr algn="just">
              <a:defRPr/>
            </a:pPr>
            <a:r>
              <a:rPr lang="ru-RU" sz="1800" b="1" dirty="0"/>
              <a:t>На слайдах отмечены клетки с показателями форм 10 и 36, которые должны быть показателям формы 12 при следующем условии: учреждение, не имеющее в штате психиатров, не может ставить диагноз из </a:t>
            </a:r>
            <a:r>
              <a:rPr lang="en-US" sz="1800" b="1" dirty="0"/>
              <a:t>V</a:t>
            </a:r>
            <a:r>
              <a:rPr lang="ru-RU" sz="1800" b="1" dirty="0"/>
              <a:t> раздела (</a:t>
            </a:r>
            <a:r>
              <a:rPr lang="en-US" sz="1800" b="1" dirty="0" err="1"/>
              <a:t>Fx</a:t>
            </a:r>
            <a:r>
              <a:rPr lang="ru-RU" sz="1800" b="1" dirty="0"/>
              <a:t>.</a:t>
            </a:r>
            <a:r>
              <a:rPr lang="en-US" sz="1800" b="1" dirty="0"/>
              <a:t>x</a:t>
            </a:r>
            <a:r>
              <a:rPr lang="ru-RU" sz="1800" b="1" dirty="0" smtClean="0"/>
              <a:t>), кроме предварительного, уточненный диагноз ставится профильным специалистом. </a:t>
            </a:r>
            <a:r>
              <a:rPr lang="ru-RU" sz="1800" b="1" dirty="0"/>
              <a:t>Если </a:t>
            </a:r>
            <a:r>
              <a:rPr lang="ru-RU" sz="1800" b="1" dirty="0" smtClean="0"/>
              <a:t>есть штатный психиатр или </a:t>
            </a:r>
            <a:r>
              <a:rPr lang="ru-RU" sz="1800" b="1" dirty="0"/>
              <a:t>есть </a:t>
            </a:r>
            <a:r>
              <a:rPr lang="ru-RU" sz="1800" b="1" dirty="0" smtClean="0"/>
              <a:t>пациенты с </a:t>
            </a:r>
            <a:r>
              <a:rPr lang="ru-RU" sz="1800" b="1" dirty="0"/>
              <a:t>подтвержденным диагнозом (</a:t>
            </a:r>
            <a:r>
              <a:rPr lang="en-US" sz="1800" b="1" dirty="0" err="1"/>
              <a:t>Fx</a:t>
            </a:r>
            <a:r>
              <a:rPr lang="ru-RU" sz="1800" b="1" dirty="0"/>
              <a:t>.</a:t>
            </a:r>
            <a:r>
              <a:rPr lang="en-US" sz="1800" b="1" dirty="0"/>
              <a:t>x</a:t>
            </a:r>
            <a:r>
              <a:rPr lang="ru-RU" sz="1800" b="1" dirty="0"/>
              <a:t>), то обязательно должна быть заполнена форма № 36.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11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0AFDD-53EF-4D66-AF1E-1DF0C0180BD8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67807"/>
          </a:xfrm>
          <a:solidFill>
            <a:schemeClr val="bg1"/>
          </a:solidFill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</a:rPr>
              <a:t>Сеть стационарных  психиатрических учреждений</a:t>
            </a:r>
            <a:endParaRPr lang="ru-RU" sz="1800" smtClean="0"/>
          </a:p>
        </p:txBody>
      </p:sp>
      <p:graphicFrame>
        <p:nvGraphicFramePr>
          <p:cNvPr id="25612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487363" y="935038"/>
          <a:ext cx="4418012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r:id="rId4" imgW="4419983" imgH="5194242" progId="Excel.Chart.8">
                  <p:embed/>
                </p:oleObj>
              </mc:Choice>
              <mc:Fallback>
                <p:oleObj r:id="rId4" imgW="4419983" imgH="5194242" progId="Excel.Chart.8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935038"/>
                        <a:ext cx="4418012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089316"/>
              </p:ext>
            </p:extLst>
          </p:nvPr>
        </p:nvGraphicFramePr>
        <p:xfrm>
          <a:off x="4643438" y="1082675"/>
          <a:ext cx="3973512" cy="46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r:id="rId6" imgW="3938357" imgH="4822354" progId="Excel.Chart.8">
                  <p:embed/>
                </p:oleObj>
              </mc:Choice>
              <mc:Fallback>
                <p:oleObj r:id="rId6" imgW="3938357" imgH="4822354" progId="Excel.Chart.8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82675"/>
                        <a:ext cx="3973512" cy="46865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57D3A-7D7F-426F-9694-B7774BBFB6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760BB-FD1E-4AF1-8FB4-C93A2373AEF4}" type="slidenum">
              <a:rPr lang="ru-RU" smtClean="0"/>
              <a:pPr/>
              <a:t>60</a:t>
            </a:fld>
            <a:endParaRPr lang="ru-RU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85629"/>
              </p:ext>
            </p:extLst>
          </p:nvPr>
        </p:nvGraphicFramePr>
        <p:xfrm>
          <a:off x="403224" y="382588"/>
          <a:ext cx="8399245" cy="58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Лист" r:id="rId3" imgW="6991668" imgH="6309447" progId="Excel.Sheet.12">
                  <p:embed/>
                </p:oleObj>
              </mc:Choice>
              <mc:Fallback>
                <p:oleObj name="Лист" r:id="rId3" imgW="6991668" imgH="6309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4" y="382588"/>
                        <a:ext cx="8399245" cy="586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D824CA-4F70-49A3-9082-FE19A20D010F}" type="slidenum">
              <a:rPr lang="ru-RU" smtClean="0"/>
              <a:pPr/>
              <a:t>61</a:t>
            </a:fld>
            <a:endParaRPr lang="ru-RU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66616"/>
              </p:ext>
            </p:extLst>
          </p:nvPr>
        </p:nvGraphicFramePr>
        <p:xfrm>
          <a:off x="431800" y="98630"/>
          <a:ext cx="8461375" cy="614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Лист" r:id="rId3" imgW="6991668" imgH="7688182" progId="Excel.Sheet.12">
                  <p:embed/>
                </p:oleObj>
              </mc:Choice>
              <mc:Fallback>
                <p:oleObj name="Лист" r:id="rId3" imgW="6991668" imgH="76881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98630"/>
                        <a:ext cx="8461375" cy="614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1188AA-DC32-4A78-BC44-3D634BF93D9B}" type="slidenum">
              <a:rPr lang="ru-RU" smtClean="0"/>
              <a:pPr/>
              <a:t>62</a:t>
            </a:fld>
            <a:endParaRPr lang="ru-RU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90452"/>
              </p:ext>
            </p:extLst>
          </p:nvPr>
        </p:nvGraphicFramePr>
        <p:xfrm>
          <a:off x="206375" y="369888"/>
          <a:ext cx="8480425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Лист" r:id="rId3" imgW="6991668" imgH="6246012" progId="Excel.Sheet.12">
                  <p:embed/>
                </p:oleObj>
              </mc:Choice>
              <mc:Fallback>
                <p:oleObj name="Лист" r:id="rId3" imgW="6991668" imgH="6246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" y="369888"/>
                        <a:ext cx="8480425" cy="599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6D4EF-DB32-4236-931B-3B9253692318}" type="slidenum">
              <a:rPr lang="ru-RU" altLang="ru-RU" smtClean="0"/>
              <a:pPr/>
              <a:t>63</a:t>
            </a:fld>
            <a:endParaRPr lang="ru-RU" altLang="ru-RU" smtClean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8175"/>
            <a:ext cx="8164513" cy="548798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	</a:t>
            </a:r>
            <a:r>
              <a:rPr lang="ru-RU" altLang="ru-RU" sz="2800" b="1" smtClean="0"/>
              <a:t>   С вопросами и предложениями по улучшению отчетных форм, заполнению, качеству приема можно обращаться по электронным адресам: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   - </a:t>
            </a:r>
            <a:r>
              <a:rPr lang="en-US" altLang="ru-RU" sz="2800" b="1" smtClean="0">
                <a:solidFill>
                  <a:srgbClr val="008000"/>
                </a:solidFill>
                <a:hlinkClick r:id="rId2"/>
              </a:rPr>
              <a:t>stat@mednet.ru</a:t>
            </a:r>
            <a:r>
              <a:rPr lang="en-US" altLang="ru-RU" sz="2800" b="1" smtClean="0"/>
              <a:t> – </a:t>
            </a:r>
            <a:r>
              <a:rPr lang="ru-RU" altLang="ru-RU" sz="2800" b="1" smtClean="0"/>
              <a:t>Авдеева Лариса Николаевна</a:t>
            </a:r>
            <a:endParaRPr lang="en-US" altLang="ru-RU" sz="2800" b="1" smtClean="0"/>
          </a:p>
          <a:p>
            <a:pPr eaLnBrk="1" hangingPunct="1">
              <a:buFontTx/>
              <a:buNone/>
            </a:pPr>
            <a:r>
              <a:rPr lang="en-US" altLang="ru-RU" sz="2800" b="1" smtClean="0"/>
              <a:t>   - </a:t>
            </a:r>
            <a:r>
              <a:rPr lang="en-US" altLang="ru-RU" sz="2800" b="1" smtClean="0">
                <a:solidFill>
                  <a:srgbClr val="008000"/>
                </a:solidFill>
                <a:hlinkClick r:id="rId3"/>
              </a:rPr>
              <a:t>otdel-haa@yandex.ru</a:t>
            </a:r>
            <a:r>
              <a:rPr lang="ru-RU" altLang="ru-RU" sz="2800" b="1" smtClean="0"/>
              <a:t> – Творогова Нина Александровна</a:t>
            </a:r>
          </a:p>
          <a:p>
            <a:pPr eaLnBrk="1" hangingPunct="1">
              <a:buFontTx/>
              <a:buNone/>
            </a:pPr>
            <a:endParaRPr lang="ru-RU" altLang="ru-RU" sz="2800" b="1" smtClean="0"/>
          </a:p>
          <a:p>
            <a:pPr eaLnBrk="1" hangingPunct="1">
              <a:buFontTx/>
              <a:buNone/>
            </a:pP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3715"/>
            <a:ext cx="8345488" cy="5262448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ru-RU" sz="4400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rgbClr val="008000"/>
                </a:solidFill>
              </a:rPr>
              <a:t>Желаем здоровья и успехов во всем!</a:t>
            </a:r>
            <a:r>
              <a:rPr lang="ru-RU" sz="2800" dirty="0" smtClean="0">
                <a:solidFill>
                  <a:srgbClr val="008000"/>
                </a:solidFill>
              </a:rPr>
              <a:t>	</a:t>
            </a:r>
          </a:p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rgbClr val="008000"/>
                </a:solidFill>
                <a:ea typeface="+mj-ea"/>
              </a:rPr>
              <a:t>Благодарим </a:t>
            </a:r>
          </a:p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rgbClr val="008000"/>
                </a:solidFill>
                <a:ea typeface="+mj-ea"/>
              </a:rPr>
              <a:t>за </a:t>
            </a:r>
            <a:r>
              <a:rPr lang="ru-RU" sz="4400" smtClean="0">
                <a:solidFill>
                  <a:srgbClr val="008000"/>
                </a:solidFill>
                <a:ea typeface="+mj-ea"/>
              </a:rPr>
              <a:t>внимание!</a:t>
            </a:r>
            <a:endParaRPr lang="ru-RU" sz="1600" dirty="0" smtClean="0"/>
          </a:p>
        </p:txBody>
      </p:sp>
      <p:sp>
        <p:nvSpPr>
          <p:cNvPr id="9625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5C1DD5-A787-4AE1-B38C-FD3D19D9F7F9}" type="slidenum">
              <a:rPr lang="ru-RU" smtClean="0">
                <a:solidFill>
                  <a:srgbClr val="000000"/>
                </a:solidFill>
              </a:rPr>
              <a:pPr/>
              <a:t>64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6260" name="Улыбающееся лицо 1"/>
          <p:cNvSpPr>
            <a:spLocks noChangeArrowheads="1"/>
          </p:cNvSpPr>
          <p:nvPr/>
        </p:nvSpPr>
        <p:spPr bwMode="auto">
          <a:xfrm>
            <a:off x="4437063" y="5454650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1" name="Улыбающееся лицо 2"/>
          <p:cNvSpPr>
            <a:spLocks noChangeArrowheads="1"/>
          </p:cNvSpPr>
          <p:nvPr/>
        </p:nvSpPr>
        <p:spPr bwMode="auto">
          <a:xfrm>
            <a:off x="3986213" y="5454650"/>
            <a:ext cx="1905000" cy="145415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2" name="Улыбающееся лицо 3"/>
          <p:cNvSpPr>
            <a:spLocks noChangeArrowheads="1"/>
          </p:cNvSpPr>
          <p:nvPr/>
        </p:nvSpPr>
        <p:spPr bwMode="auto">
          <a:xfrm>
            <a:off x="2997200" y="4643438"/>
            <a:ext cx="30607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3" name="Улыбающееся лицо 4"/>
          <p:cNvSpPr>
            <a:spLocks noChangeArrowheads="1"/>
          </p:cNvSpPr>
          <p:nvPr/>
        </p:nvSpPr>
        <p:spPr bwMode="auto">
          <a:xfrm>
            <a:off x="4167188" y="5319713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4" name="Улыбающееся лицо 6"/>
          <p:cNvSpPr>
            <a:spLocks noChangeArrowheads="1"/>
          </p:cNvSpPr>
          <p:nvPr/>
        </p:nvSpPr>
        <p:spPr bwMode="auto">
          <a:xfrm>
            <a:off x="4841875" y="5049838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5" name="Улыбающееся лицо 1"/>
          <p:cNvSpPr>
            <a:spLocks noChangeArrowheads="1"/>
          </p:cNvSpPr>
          <p:nvPr/>
        </p:nvSpPr>
        <p:spPr bwMode="auto">
          <a:xfrm>
            <a:off x="7002463" y="2843213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86535" y="233363"/>
            <a:ext cx="8460603" cy="5940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2. В 2017 г. по сравнению с 2016 г. на 24 человека увеличилось число врачей-психиатров (физических лиц). Число занятых ими должностей снизилось на 222 единицы, в том числе в стационарной сети число занятых должностей сократилось на 278,5 единиц, а число занятых на амбулаторном приеме должностей возросло на 56,25. </a:t>
            </a: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Сокращение числа врачей-психотерапевтов (физических лиц) произошло на 25 человек. Общее число занятых ими должностей уменьшилось на 124,15 единицы, в том числе занятых на амбулаторном приеме – на 37,25 единицы, занятых в стационарной сети – на 86,9 единицы. </a:t>
            </a: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Коэффициент совместительства врачей - психиатров составил в 2017 г. 1,46 (в 2016 г. – 1,48), то есть вполне приемлемой уровень совместительства в современных условиях оказания психиатрической помощи в амбулаторных условиях. Очень высоким остается коэффициент совместительства у врачей психотерапевтов – 1,88, как и в 2016 г. </a:t>
            </a: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3BAF35-9674-4FC3-91FA-7A53B423CA8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88EA6A-1A3A-4D88-AE54-67999A45B69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86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4397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Кадры врачей – психиатров (абс.)</a:t>
            </a:r>
          </a:p>
        </p:txBody>
      </p:sp>
      <p:graphicFrame>
        <p:nvGraphicFramePr>
          <p:cNvPr id="28684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92638" y="854075"/>
          <a:ext cx="3849687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r:id="rId4" imgW="3853006" imgH="5535648" progId="Excel.Chart.8">
                  <p:embed/>
                </p:oleObj>
              </mc:Choice>
              <mc:Fallback>
                <p:oleObj r:id="rId4" imgW="3853006" imgH="5535648" progId="Excel.Chart.8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4075"/>
                        <a:ext cx="3849687" cy="553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7363" y="938213"/>
          <a:ext cx="3775075" cy="57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r:id="rId6" imgW="3773751" imgH="5706351" progId="Excel.Chart.8">
                  <p:embed/>
                </p:oleObj>
              </mc:Choice>
              <mc:Fallback>
                <p:oleObj r:id="rId6" imgW="3773751" imgH="5706351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938213"/>
                        <a:ext cx="3775075" cy="570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30B451-73E5-4282-9F60-C06CA09A2F0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97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260350"/>
            <a:ext cx="8154988" cy="782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Кадры врачей – психиатров   (на 10 тыс. населения)</a:t>
            </a:r>
          </a:p>
        </p:txBody>
      </p:sp>
      <p:graphicFrame>
        <p:nvGraphicFramePr>
          <p:cNvPr id="29712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70720803"/>
              </p:ext>
            </p:extLst>
          </p:nvPr>
        </p:nvGraphicFramePr>
        <p:xfrm>
          <a:off x="4237038" y="1147763"/>
          <a:ext cx="4449762" cy="52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r:id="rId3" imgW="4419983" imgH="5529551" progId="Excel.Chart.8">
                  <p:embed/>
                </p:oleObj>
              </mc:Choice>
              <mc:Fallback>
                <p:oleObj r:id="rId3" imgW="4419983" imgH="5529551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147763"/>
                        <a:ext cx="4449762" cy="5206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5925" y="1166813"/>
          <a:ext cx="37592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r:id="rId5" imgW="3761558" imgH="5419814" progId="Excel.Chart.8">
                  <p:embed/>
                </p:oleObj>
              </mc:Choice>
              <mc:Fallback>
                <p:oleObj r:id="rId5" imgW="3761558" imgH="5419814" progId="Excel.Chart.8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166813"/>
                        <a:ext cx="3759200" cy="541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12878</TotalTime>
  <Words>4907</Words>
  <Application>Microsoft Office PowerPoint</Application>
  <PresentationFormat>Экран (4:3)</PresentationFormat>
  <Paragraphs>449</Paragraphs>
  <Slides>64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</vt:lpstr>
      <vt:lpstr>Calibri</vt:lpstr>
      <vt:lpstr>Times New Roman</vt:lpstr>
      <vt:lpstr>Оформление по умолчанию</vt:lpstr>
      <vt:lpstr>Лист</vt:lpstr>
      <vt:lpstr>Диаграмма Microsoft Excel</vt:lpstr>
      <vt:lpstr>Диаграмма</vt:lpstr>
      <vt:lpstr>Презентация PowerPoint</vt:lpstr>
      <vt:lpstr>Презентация PowerPoint</vt:lpstr>
      <vt:lpstr>Приказ Росстата от 30.06.2014 N 459 (ред. от 25.12.2014)</vt:lpstr>
      <vt:lpstr>Презентация PowerPoint</vt:lpstr>
      <vt:lpstr>Сеть амбулаторных  психиатрических учреждений</vt:lpstr>
      <vt:lpstr>Сеть стационарных  психиатрических учреждений</vt:lpstr>
      <vt:lpstr>Презентация PowerPoint</vt:lpstr>
      <vt:lpstr>Кадры врачей – психиатров (абс.)</vt:lpstr>
      <vt:lpstr>Кадры врачей – психиатров   (на 10 тыс. населения)</vt:lpstr>
      <vt:lpstr>Кадры врачей – психотерапевтов (абс.)</vt:lpstr>
      <vt:lpstr>Кадры врачей – психотерапевтов (на 10 тыс. населения)</vt:lpstr>
      <vt:lpstr>Занятые должности лиц с немедицинским образованием (абс.)</vt:lpstr>
      <vt:lpstr>Презентация PowerPoint</vt:lpstr>
      <vt:lpstr>Коечный фонд</vt:lpstr>
      <vt:lpstr>Число среднегодовых мест в дневных (ночных) стационарах</vt:lpstr>
      <vt:lpstr>Число мест в ЛПМ (ЛТМ)</vt:lpstr>
      <vt:lpstr>6. В 2017 г. по сравнению с 2016 г.  сократилось абсолютное число зарегистрированных пациентов, обратившихся за помощью в психоневрологические учреждения, на 61102 человека, на 1,5% (в 2016г. уменьшение контингента было на 0,6%), в том числе за счет числа пациентов с непсихотическими  психическими расстройствами на 35600 человек (на 1,7%), числа страдающих умственной отсталостью на 13538 человек (на 1,5%), пациентов с психозами и состояниями слабоумия – на 11964 человек (на 1,1%).               Показатель общей заболеваемости психическими расстройствами снизился за год на 1,6% - c 2742,0 до 2698,0. Вместе с тем общая заболеваемость возросла в некоторой степени по таким рубрикам как сосудистая деменция (на 1,0%), хронические, включая детские, психозы (на 8,4%). Как и в 2016 г., увеличились показатели общей заболеваемости РАС (с 15,2 до 18,1, на 19,1%) и синдромом Аспергера (с 0,37 до 0,4, на 8,1%).</vt:lpstr>
      <vt:lpstr>Контингенты пациентов, больных психическими расстройствами, в РФ в 2016-2017 гг. </vt:lpstr>
      <vt:lpstr>           Пациенты с впервые в жизни установленным                                                              диагнозом психического расстройства                          в Российской Федерации в 2016-2017 гг.            В 2017 г. число пациентов с впервые в жизни установленным диагнозом уменьшилось на 7937 (на 1,8%), из них по психическим расстройствам в целом показатель снизился с 296,4 до 290,7 (на 1,9%), по непсихотическим психическим расстройствам – с 211,5 до 208,4 (на 1,5%), по умственной отсталости – с 22,7 до 21,5, на 5,3%. По 20 рубрикам отмечено снижение абсолютного числа пациентов с впервые в жизни установленным диагнозом психического расстройства.           В общем числе психически больных значительная доля приходится на лиц с психическими расстройствами органического характера как в контингенте, так и среди первичных пациентов. Доли этих расстройств имеют тенденцию к возрастанию. В 2017 г. доля больных с органическими расстройствами составила 35,3% (35,1% в 2016 г.) в контингенте психически больных, а среди впервые диагностированных – 43,8% (43,5% в 2016г.). </vt:lpstr>
      <vt:lpstr>Пациенты с впервые в жизни установленным диагнозом                  психического расстройства в РФ в 2016-2017 гг.</vt:lpstr>
      <vt:lpstr>7. В 2017 г. наблюдалось некоторое увеличение контингента пациентов, имеющих инвалидность вследствие психических расстройств и расстройств поведения - на 618 человек (на 0,1%). Показатель инвалидизации на 100 тыс. населения составил 716,8. Из общего контингента зарегистрированных пациентов с психическими расстройствами каждый четвертый является инвалидом по психическому заболеванию. Это объясняется выраженным социально - дезадаптирующим характером течения психических расстройств и расстройств поведения, отсутствием у психиатрических служб возможностей полноценной социально-трудовой реабилитации психически больных, утративших и еще стойко не утративших трудоспособность.</vt:lpstr>
      <vt:lpstr>Инвалидность вследствие психических расстройств в Российской Федерации в 2016 – 2017 гг.</vt:lpstr>
      <vt:lpstr>Несколько иная ситуация сложилась с контингентом пациентов с психическими расстройствами, впервые признанными инвалидами. В 2017 г. по сравнению с 2016 г. прирост этого показателя составил 2323 человека (5,9%), в 2016 г. прирост был всего на 356 человек (0,9%). В 2014-2015 гг. величина прироста равнялась 2,5 – 2,6%. </vt:lpstr>
      <vt:lpstr>Первичная инвалидность вследствие психических расстройств в Российской Федерации в 2016 – 2017 гг.</vt:lpstr>
      <vt:lpstr>8. Начавшаяся в 2001 г. тенденция уменьшения числа госпитализированных продолжается. Остается тяжелым контингент госпитализированных, поскольку в его структуре более половины (53,4%) составляет группа психозов и состояний слабоумия, из их числа 65,7% составляют расстройства шизофренического спектра.          Среднее число дней пребывания в стационарах пациентов с психическими расстройствами, начиная с 2005 г. держатся в диапазоне от 77 до 71 дня. Этот показатель в группе психозов и состояний слабоумия в 2017 г. составил 89 дней, в группе шизофренических расстройств - 97 дней, с умственной отсталостью – 85 дней, с непсихотическими психическими расстройствами – 40 дней. </vt:lpstr>
      <vt:lpstr>Показатели госпитализации в РФ в 2016-2017 гг. </vt:lpstr>
      <vt:lpstr>                            Краткие выводы:  1. Начавшаяся более 10 лет назад реорганизация психиатрической службы вылилась в ее сокращение как в стационарном, так и в амбулаторном звеньях.  2. Сокращение кадрового медицинского персонала врачей психиатров и психотерапевтов сохранилось. Остается высоким коэффициент совместительства врачей-психиатров и психотерапевтов. 3. Число занятых должностей специалистов с немедицинским образованием снизилось за год по категориям - медицинские психологи и социальные работники (на 1,9%), занятые должности специалистов по социальной работе увеличились на 2,2%. 4. Сокращение психиатрического коечного фонда затронуло как койки для взрослых, так и для детей. 5. Средняя занятость психиатрической койки для взрослых в 2017г. составила 332 дня, детской койки – 315 дней. 6. Число мест в ЛТМ/ЛПМ незначительно увеличилось.  </vt:lpstr>
      <vt:lpstr>7. Абсолютное число зарегистрированных пациентов, обратившихся за помощью в психиатрические учреждения, уменьшилось за год как в целом, так и по большинству выделенных нозологических групп. 8. Число пациентов с впервые в жизни установленным диагнозом также снизилось. 9. Количество лиц, имеющих инвалидность в связи с психическими расстройствами на конец года несколько увеличилось. Более значительно увеличилось число впервые признанных инвалидами пациентов. 10. Высокими остаются число госпитализированных в психиатрические стационары и средняя длительность пребывания в них по основным нозологическим группам. 11. Контингент пациентов остается сложным: более половины его составляют психозы и состояния слабоумия, в свою очередь две трети последней составляют расстройства шизофренического спектра.</vt:lpstr>
      <vt:lpstr>ЧАСТЬ II</vt:lpstr>
      <vt:lpstr>Внутриформенный внутритабличный контроли - таблицы (2000) и (3000) </vt:lpstr>
      <vt:lpstr>Дополнительные (расчетные) строки: </vt:lpstr>
      <vt:lpstr>Внутриформенный внутритабличный контроли -таблицы (2000) и (3000) - продолжение</vt:lpstr>
      <vt:lpstr>Внутриформенный внутритабличный контроли -таблицы (2000) и (3000) - продолжение</vt:lpstr>
      <vt:lpstr>Примеры расхождений по дополнительным (расчетным) строкам в т.2000</vt:lpstr>
      <vt:lpstr>Примеры расхождений по дополнительным (расчетным) строкам в т.2000 - продолжение</vt:lpstr>
      <vt:lpstr>Примеры расхождений по дополнительным (расчетным) строкам в т.3000</vt:lpstr>
      <vt:lpstr>Внутриформенный межтабличный контроль - таблицы (2000) и (3000) </vt:lpstr>
      <vt:lpstr>Примеры расхождений по внутриформенному межтабличному контролю между тт.2000-3000 по всем строкам и графам (в т.ч. расчетным)</vt:lpstr>
      <vt:lpstr>Форма 36 СВЕДЕНИЯ О КОНТИНГЕНТАХ ПСИХИЧЕСКИ БОЛЬНЫХ за 20__ г.</vt:lpstr>
      <vt:lpstr>Контингенты пациентов, находящихся под диспансерным наблюдением (т.2100) </vt:lpstr>
      <vt:lpstr>Контингенты пациентов, получающих консультативно-лечебную помощь  (2110)            </vt:lpstr>
      <vt:lpstr>Внутритабличный контроль  таблицы (2100) - Контингенты пациентов, находящихся под диспансерным наблюдением и (2110) - Контингенты пациентов, получающих консультативно-лечебную помощь</vt:lpstr>
      <vt:lpstr>Внутритабличный контроль  таблицы (2100) - Контингенты пациентов, находящихся под диспансерным наблюдением и (2110) - Контингенты пациентов, получающих консультативно-лечебную помощь (продолжение)</vt:lpstr>
      <vt:lpstr>Внутритабличный контроль  таблицы (2300) - Состав пациентов, больных психическими расстройствами, получивших медицинскую помощь в стационарных условиях</vt:lpstr>
      <vt:lpstr>Внутритабличный контроль  таблицы (2300) - Состав пациентов, больных психическими расстройствами, получивших медицинскую помощь в стационарных условиях (продолжение)</vt:lpstr>
      <vt:lpstr>Внутритабличный контроль  таблицы (2300) - Состав пациентов, больных психическими расстройствами, получивших медицинскую помощь в стационарных условиях (продолжение)</vt:lpstr>
      <vt:lpstr>Дополнительно к приему ф.№36</vt:lpstr>
      <vt:lpstr>Межформенный контроль – формы 10 и 36</vt:lpstr>
      <vt:lpstr>Межформенный контроль – формы 10 и 36 (продолжение)</vt:lpstr>
      <vt:lpstr>Межформенный контроль – формы 10 и 36 (продолжение)</vt:lpstr>
      <vt:lpstr>Межформенный контроль – формы 10 и 36 (продолжение)</vt:lpstr>
      <vt:lpstr>Межформенный контроль – фф.№10, 36 и 12</vt:lpstr>
      <vt:lpstr>Межформенный контроль – фф.№10, 36 и 12 (продолжение)</vt:lpstr>
      <vt:lpstr>Межформенный контроль – формы 10 и 12 (продолжение) </vt:lpstr>
      <vt:lpstr>Межформенный контроль фф.10 и 12 (продолжение)</vt:lpstr>
      <vt:lpstr>Межформенный контроль т.2100 ф. 36 и ф.№12 </vt:lpstr>
      <vt:lpstr>Межформенный контроль т.2100 фф.№12 и 36 (продолжение) </vt:lpstr>
      <vt:lpstr>Межформенный контроль т.2100 фф.№12 и 36 (продолжение)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DarkStar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Киржанова</dc:creator>
  <cp:lastModifiedBy>Anatoly Fedorko</cp:lastModifiedBy>
  <cp:revision>1774</cp:revision>
  <cp:lastPrinted>2016-12-08T05:24:21Z</cp:lastPrinted>
  <dcterms:created xsi:type="dcterms:W3CDTF">2010-09-29T13:24:53Z</dcterms:created>
  <dcterms:modified xsi:type="dcterms:W3CDTF">2018-12-09T15:44:30Z</dcterms:modified>
</cp:coreProperties>
</file>