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398" r:id="rId2"/>
    <p:sldId id="436" r:id="rId3"/>
    <p:sldId id="440" r:id="rId4"/>
    <p:sldId id="424" r:id="rId5"/>
    <p:sldId id="426" r:id="rId6"/>
    <p:sldId id="441" r:id="rId7"/>
    <p:sldId id="443" r:id="rId8"/>
    <p:sldId id="444" r:id="rId9"/>
    <p:sldId id="445" r:id="rId10"/>
    <p:sldId id="442" r:id="rId11"/>
    <p:sldId id="446" r:id="rId12"/>
    <p:sldId id="447" r:id="rId13"/>
    <p:sldId id="448" r:id="rId14"/>
    <p:sldId id="259" r:id="rId15"/>
  </p:sldIdLst>
  <p:sldSz cx="9144000" cy="6858000" type="screen4x3"/>
  <p:notesSz cx="6708775" cy="97742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85793" autoAdjust="0"/>
  </p:normalViewPr>
  <p:slideViewPr>
    <p:cSldViewPr>
      <p:cViewPr varScale="1">
        <p:scale>
          <a:sx n="100" d="100"/>
          <a:sy n="100" d="100"/>
        </p:scale>
        <p:origin x="19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067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0475" y="0"/>
            <a:ext cx="29067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0B0B6C1B-2EB4-4F97-8C3A-5609D1C276D8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700"/>
            <a:ext cx="29067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0475" y="9283700"/>
            <a:ext cx="29067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85FC309-6B8D-428F-8202-3F8E696091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2034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067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00475" y="0"/>
            <a:ext cx="2906713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1031544-9E1F-4FB7-9FD3-1D7E2CE93CF6}" type="datetimeFigureOut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33425"/>
            <a:ext cx="4887913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1513" y="4643438"/>
            <a:ext cx="5365750" cy="4397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283700"/>
            <a:ext cx="29067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00475" y="9283700"/>
            <a:ext cx="2906713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1CE1FD-1B8C-441D-87DB-BC3066247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80441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E90BDC7-3965-4270-A4C5-CCFA0D62FF4E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EBF0EC"/>
                </a:solidFill>
              </a:defRPr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7D00C8B-7B03-4EB9-A844-6BB1383E1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42941-D944-40D5-ACA8-697AC84CCCAB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B7D2F-A0D3-41EA-A6B5-D1639BB984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0157B4-4FCE-4B08-A036-3342D9F5969C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0B554-DA74-48CC-8933-7BAB9BB582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1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DC0E4-2D54-4CBA-985D-0A7201926C40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EFE21-8977-41CD-BC7E-0955627185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DD592-4967-48C2-9DE7-07F009733955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C5D446-DCA9-43D6-88E1-BA4AC6A611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DC7AAC33-5425-4211-8520-7963F92CC098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FDC08E-F24F-4E9F-8D8D-5ADB392FE8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AE4AB87B-A831-4E72-ADDD-D72F14BDA415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974E69-0FE7-457A-82EE-6C27BCF0E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3B2AE5E7-F9AE-40AD-8D3A-4BD838C40099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6FFF6A4-D0C3-47F0-8D38-4BE47908E1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3538D252-4E9C-4D04-8547-67CAE08AEC9B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5356BFD-56C4-4686-B868-44293EBA9B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F18D1-633D-47DC-9AED-0B05E200F3A3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55AACA-E5E3-42B0-AEF7-3A37ED190C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  <a:extLst/>
          </a:lstStyle>
          <a:p>
            <a:pPr>
              <a:defRPr/>
            </a:pPr>
            <a:fld id="{17460CD8-C7F3-4F41-84A1-BDAB77035D88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E08211-B377-41C4-807E-931B099449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2B05C6A-57EA-4F4F-A943-C0C1CDE472DA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C31A773-CAF4-4CB9-BE80-1B02263A5D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5963" y="5002213"/>
            <a:ext cx="3802062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975" y="5784850"/>
            <a:ext cx="380206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DF60C5-F92E-4078-929D-DAA31D6420E6}" type="datetime1">
              <a:rPr lang="ru-RU"/>
              <a:pPr>
                <a:defRPr/>
              </a:pPr>
              <a:t>04.12.2018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pitchFamily="34" charset="0"/>
              </a:defRPr>
            </a:lvl1pPr>
          </a:lstStyle>
          <a:p>
            <a:pPr>
              <a:defRPr/>
            </a:pPr>
            <a:r>
              <a:rPr lang="ru-RU"/>
              <a:t>Москва, 24 февраля 2014 года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172916D3-1BA5-4864-83EA-589CA21C8D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8" r:id="rId2"/>
    <p:sldLayoutId id="2147483674" r:id="rId3"/>
    <p:sldLayoutId id="2147483675" r:id="rId4"/>
    <p:sldLayoutId id="2147483676" r:id="rId5"/>
    <p:sldLayoutId id="2147483677" r:id="rId6"/>
    <p:sldLayoutId id="2147483669" r:id="rId7"/>
    <p:sldLayoutId id="2147483678" r:id="rId8"/>
    <p:sldLayoutId id="214748367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savchenko@mednet.ru" TargetMode="External"/><Relationship Id="rId2" Type="http://schemas.openxmlformats.org/officeDocument/2006/relationships/hyperlink" Target="mailto:soboleva@mednet.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7C861DDCF9E961B8AFE8B9DCBD6361ABCCEBD489F1A1A9F4AA5954FC9D4F65131336A8E425F8D5R8tDK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51A2539-E93F-4BEF-9027-31C3825A35A3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</a:t>
            </a:fld>
            <a:endParaRPr lang="ru-RU" sz="1000">
              <a:latin typeface="+mn-lt"/>
            </a:endParaRPr>
          </a:p>
        </p:txBody>
      </p:sp>
      <p:sp>
        <p:nvSpPr>
          <p:cNvPr id="15361" name="Номер слайда 3"/>
          <p:cNvSpPr txBox="1">
            <a:spLocks noGrp="1"/>
          </p:cNvSpPr>
          <p:nvPr/>
        </p:nvSpPr>
        <p:spPr bwMode="auto">
          <a:xfrm>
            <a:off x="8647113" y="6408738"/>
            <a:ext cx="366712" cy="3651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A5594DE-AD12-4A49-BB88-D1842C363802}" type="slidenum">
              <a:rPr lang="ru-RU" sz="1000">
                <a:latin typeface="+mn-lt"/>
              </a:rPr>
              <a:pPr algn="r">
                <a:defRPr/>
              </a:pPr>
              <a:t>1</a:t>
            </a:fld>
            <a:endParaRPr lang="ru-RU" sz="1000">
              <a:latin typeface="+mn-lt"/>
            </a:endParaRPr>
          </a:p>
        </p:txBody>
      </p:sp>
      <p:sp>
        <p:nvSpPr>
          <p:cNvPr id="16387" name="Rectangle 1026"/>
          <p:cNvSpPr>
            <a:spLocks noChangeArrowheads="1"/>
          </p:cNvSpPr>
          <p:nvPr/>
        </p:nvSpPr>
        <p:spPr bwMode="auto">
          <a:xfrm>
            <a:off x="530225" y="2286000"/>
            <a:ext cx="7669213" cy="1068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6388" name="Rectangle 1027"/>
          <p:cNvSpPr>
            <a:spLocks noChangeArrowheads="1"/>
          </p:cNvSpPr>
          <p:nvPr/>
        </p:nvSpPr>
        <p:spPr bwMode="auto">
          <a:xfrm>
            <a:off x="5843588" y="4189413"/>
            <a:ext cx="65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 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89" name="Rectangle 1028"/>
          <p:cNvSpPr>
            <a:spLocks noChangeArrowheads="1"/>
          </p:cNvSpPr>
          <p:nvPr/>
        </p:nvSpPr>
        <p:spPr bwMode="auto">
          <a:xfrm>
            <a:off x="6769100" y="4189413"/>
            <a:ext cx="63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 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90" name="Rectangle 1029"/>
          <p:cNvSpPr>
            <a:spLocks noChangeArrowheads="1"/>
          </p:cNvSpPr>
          <p:nvPr/>
        </p:nvSpPr>
        <p:spPr bwMode="auto">
          <a:xfrm>
            <a:off x="7510463" y="4189413"/>
            <a:ext cx="635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ru-RU" sz="2000">
                <a:solidFill>
                  <a:srgbClr val="C0C0C0"/>
                </a:solidFill>
                <a:latin typeface="Times New Roman" pitchFamily="18" charset="0"/>
              </a:rPr>
              <a:t>.</a:t>
            </a:r>
            <a:endParaRPr lang="ru-RU" sz="2400">
              <a:latin typeface="Times New Roman" pitchFamily="18" charset="0"/>
            </a:endParaRPr>
          </a:p>
        </p:txBody>
      </p:sp>
      <p:sp>
        <p:nvSpPr>
          <p:cNvPr id="16391" name="Rectangle 1030"/>
          <p:cNvSpPr>
            <a:spLocks noChangeArrowheads="1"/>
          </p:cNvSpPr>
          <p:nvPr/>
        </p:nvSpPr>
        <p:spPr bwMode="auto">
          <a:xfrm>
            <a:off x="1228725" y="1974850"/>
            <a:ext cx="6637338" cy="332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6392" name="Rectangle 1031"/>
          <p:cNvSpPr>
            <a:spLocks noChangeArrowheads="1"/>
          </p:cNvSpPr>
          <p:nvPr/>
        </p:nvSpPr>
        <p:spPr bwMode="auto">
          <a:xfrm>
            <a:off x="2200275" y="2652713"/>
            <a:ext cx="17637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 sz="1800">
              <a:latin typeface="Lucida Sans Unicode" pitchFamily="34" charset="0"/>
            </a:endParaRPr>
          </a:p>
        </p:txBody>
      </p:sp>
      <p:sp>
        <p:nvSpPr>
          <p:cNvPr id="110600" name="Text Box 1032"/>
          <p:cNvSpPr txBox="1">
            <a:spLocks noChangeArrowheads="1"/>
          </p:cNvSpPr>
          <p:nvPr/>
        </p:nvSpPr>
        <p:spPr bwMode="auto">
          <a:xfrm>
            <a:off x="492125" y="457200"/>
            <a:ext cx="86518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endParaRPr lang="ru-RU" sz="4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Sans Unicode" pitchFamily="34" charset="0"/>
            </a:endParaRPr>
          </a:p>
        </p:txBody>
      </p:sp>
      <p:sp>
        <p:nvSpPr>
          <p:cNvPr id="16394" name="Text Box 1033"/>
          <p:cNvSpPr txBox="1">
            <a:spLocks noChangeArrowheads="1"/>
          </p:cNvSpPr>
          <p:nvPr/>
        </p:nvSpPr>
        <p:spPr bwMode="auto">
          <a:xfrm>
            <a:off x="3347864" y="4029938"/>
            <a:ext cx="5665961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r>
              <a:rPr lang="ru-RU" sz="1200" b="1" dirty="0">
                <a:solidFill>
                  <a:srgbClr val="796F39"/>
                </a:solidFill>
              </a:rPr>
              <a:t>Н.П. Соболева</a:t>
            </a:r>
            <a:r>
              <a:rPr lang="ru-RU" sz="1200" b="1" dirty="0" smtClean="0">
                <a:solidFill>
                  <a:srgbClr val="796F39"/>
                </a:solidFill>
              </a:rPr>
              <a:t>, </a:t>
            </a:r>
            <a:r>
              <a:rPr lang="ru-RU" sz="1200" b="1" dirty="0">
                <a:solidFill>
                  <a:srgbClr val="796F39"/>
                </a:solidFill>
              </a:rPr>
              <a:t>в.н.с. отделения научных основ организации первичной медико-санитарной помощи</a:t>
            </a:r>
          </a:p>
          <a:p>
            <a:pPr eaLnBrk="0" hangingPunct="0"/>
            <a:endParaRPr lang="ru-RU" sz="1200" b="1" dirty="0" smtClean="0">
              <a:solidFill>
                <a:srgbClr val="796F39"/>
              </a:solidFill>
            </a:endParaRPr>
          </a:p>
          <a:p>
            <a:pPr lvl="0" eaLnBrk="0" hangingPunct="0"/>
            <a:r>
              <a:rPr lang="ru-RU" sz="1200" b="1" dirty="0" smtClean="0">
                <a:solidFill>
                  <a:srgbClr val="796F39"/>
                </a:solidFill>
              </a:rPr>
              <a:t>Е.Д. Савченко, в.н.с. </a:t>
            </a:r>
            <a:r>
              <a:rPr lang="ru-RU" sz="1200" b="1" dirty="0">
                <a:solidFill>
                  <a:srgbClr val="796F39"/>
                </a:solidFill>
              </a:rPr>
              <a:t>отделения </a:t>
            </a:r>
            <a:r>
              <a:rPr lang="ru-RU" sz="1200" b="1" dirty="0" smtClean="0">
                <a:solidFill>
                  <a:srgbClr val="796F39"/>
                </a:solidFill>
              </a:rPr>
              <a:t>научных основ организации первичной медико-санитарной помощи</a:t>
            </a:r>
            <a:endParaRPr lang="ru-RU" sz="1200" b="1" dirty="0">
              <a:solidFill>
                <a:srgbClr val="796F39"/>
              </a:solidFill>
            </a:endParaRPr>
          </a:p>
          <a:p>
            <a:pPr lvl="0" eaLnBrk="0" hangingPunct="0"/>
            <a:endParaRPr lang="ru-RU" sz="1200" b="1" dirty="0" smtClean="0">
              <a:solidFill>
                <a:srgbClr val="796F39"/>
              </a:solidFill>
            </a:endParaRPr>
          </a:p>
          <a:p>
            <a:pPr lvl="0" eaLnBrk="0" hangingPunct="0"/>
            <a:r>
              <a:rPr lang="ru-RU" sz="1200" b="1" dirty="0" smtClean="0">
                <a:solidFill>
                  <a:srgbClr val="796F39"/>
                </a:solidFill>
              </a:rPr>
              <a:t>Центральный </a:t>
            </a:r>
            <a:r>
              <a:rPr lang="ru-RU" sz="1200" b="1" dirty="0">
                <a:solidFill>
                  <a:srgbClr val="796F39"/>
                </a:solidFill>
              </a:rPr>
              <a:t>научно-исследовательский институт </a:t>
            </a:r>
          </a:p>
          <a:p>
            <a:pPr lvl="0" eaLnBrk="0" hangingPunct="0"/>
            <a:r>
              <a:rPr lang="ru-RU" sz="1200" b="1" dirty="0">
                <a:solidFill>
                  <a:srgbClr val="796F39"/>
                </a:solidFill>
              </a:rPr>
              <a:t>организации и информатизации  здравоохранения  </a:t>
            </a:r>
            <a:r>
              <a:rPr lang="ru-RU" sz="1200" b="1" dirty="0" smtClean="0">
                <a:solidFill>
                  <a:srgbClr val="796F39"/>
                </a:solidFill>
              </a:rPr>
              <a:t>Минздрава России</a:t>
            </a:r>
            <a:endParaRPr lang="ru-RU" sz="1200" b="1" dirty="0">
              <a:solidFill>
                <a:srgbClr val="796F39"/>
              </a:solidFill>
            </a:endParaRPr>
          </a:p>
          <a:p>
            <a:pPr eaLnBrk="0" hangingPunct="0"/>
            <a:endParaRPr lang="ru-RU" sz="1200" b="1" dirty="0">
              <a:solidFill>
                <a:srgbClr val="796F39"/>
              </a:solidFill>
            </a:endParaRPr>
          </a:p>
          <a:p>
            <a:pPr eaLnBrk="0" hangingPunct="0"/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endParaRPr lang="ru-RU" b="1" dirty="0">
              <a:solidFill>
                <a:srgbClr val="796F39"/>
              </a:solidFill>
            </a:endParaRPr>
          </a:p>
          <a:p>
            <a:pPr eaLnBrk="0" hangingPunct="0"/>
            <a:r>
              <a:rPr lang="ru-RU" b="1" dirty="0">
                <a:solidFill>
                  <a:srgbClr val="796F39"/>
                </a:solidFill>
              </a:rPr>
              <a:t> 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611188" y="765175"/>
            <a:ext cx="8064500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1800" b="1" dirty="0"/>
              <a:t>ЗАПОЛНЕНИЕ</a:t>
            </a:r>
          </a:p>
          <a:p>
            <a:pPr algn="r"/>
            <a:r>
              <a:rPr lang="ru-RU" sz="1800" b="1" dirty="0"/>
              <a:t>ФОРМЫ № </a:t>
            </a:r>
            <a:r>
              <a:rPr lang="ru-RU" sz="1800" b="1" dirty="0" smtClean="0"/>
              <a:t>53</a:t>
            </a:r>
          </a:p>
          <a:p>
            <a:pPr algn="r"/>
            <a:r>
              <a:rPr lang="ru-RU" sz="1800" b="1" dirty="0" smtClean="0"/>
              <a:t> </a:t>
            </a:r>
          </a:p>
          <a:p>
            <a:pPr algn="ctr"/>
            <a:r>
              <a:rPr lang="ru-RU" sz="1800" b="1" dirty="0" smtClean="0"/>
              <a:t> </a:t>
            </a:r>
            <a:r>
              <a:rPr lang="ru-RU" sz="1800" b="1" dirty="0"/>
              <a:t>«Отчет о медицинском наблюдении за лицами, занимающимися физической культурой и спортом</a:t>
            </a:r>
            <a:r>
              <a:rPr lang="ru-RU" sz="1800" b="1" dirty="0" smtClean="0"/>
              <a:t>»</a:t>
            </a:r>
          </a:p>
          <a:p>
            <a:pPr algn="ctr"/>
            <a:r>
              <a:rPr lang="ru-RU" sz="1800" b="1" dirty="0" smtClean="0"/>
              <a:t> </a:t>
            </a:r>
          </a:p>
          <a:p>
            <a:pPr algn="ctr"/>
            <a:r>
              <a:rPr lang="ru-RU" sz="1800" b="1" dirty="0" smtClean="0"/>
              <a:t>годового </a:t>
            </a:r>
            <a:r>
              <a:rPr lang="ru-RU" sz="1800" b="1" dirty="0"/>
              <a:t>статистического отчета</a:t>
            </a:r>
          </a:p>
          <a:p>
            <a:pPr algn="r"/>
            <a:endParaRPr lang="ru-RU" sz="1800" b="1" dirty="0"/>
          </a:p>
          <a:p>
            <a:pPr algn="ctr"/>
            <a:endParaRPr lang="ru-RU" sz="1800" b="1" dirty="0"/>
          </a:p>
          <a:p>
            <a:pPr algn="ctr"/>
            <a:endParaRPr lang="ru-RU" sz="1800" b="1" dirty="0"/>
          </a:p>
          <a:p>
            <a:pPr algn="ctr"/>
            <a:r>
              <a:rPr lang="ru-RU" sz="1800" b="1" dirty="0"/>
              <a:t>Материалы к онлайн-семинару</a:t>
            </a:r>
          </a:p>
          <a:p>
            <a:pPr algn="ctr"/>
            <a:r>
              <a:rPr lang="ru-RU" sz="1800" b="1" dirty="0" smtClean="0"/>
              <a:t>11.12.2018</a:t>
            </a:r>
            <a:endParaRPr lang="ru-RU" sz="1800" dirty="0"/>
          </a:p>
        </p:txBody>
      </p:sp>
      <p:sp>
        <p:nvSpPr>
          <p:cNvPr id="14" name="Номер слайда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2E392-D9BB-4155-9B54-16F10517115F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5AACA-E5E3-42B0-AEF7-3A37ED190CE5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3529" y="1124744"/>
            <a:ext cx="8323584" cy="3356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Деятельность ВФД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данном разделе необходимо предоставить сведения (в свободной форме указать какие проводятся мероприятия, какие ведомства и учреждения вовлечены в работу, силами каких специалистов, какие методы применяются, какие контингенты участвуют, число разработанных методических материалов с указанием названия и тиража), касающиеся следующих вопросов: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2423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5AACA-E5E3-42B0-AEF7-3A37ED190CE5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23529" y="764704"/>
            <a:ext cx="8323584" cy="48341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координация деятельности по профилю работы с медицинскими, спортивными, образовательными, общественными и иными организациями в целях оптимизации осуществляемой деятельности (межведомственное взаимодействие);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оздоровление детей и молодежи на этапах физического воспитания;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повышение эффективности использования средств физической культуры, в </a:t>
            </a:r>
            <a:r>
              <a:rPr lang="ru-RU" sz="1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т.ч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лечебной физкультуры, для сохранения и восстановления здоровья населения;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проведение консультативного приема населения различных возрастных групп с выдачей рекомендаций по оздоровительным двигательным режимам, закаливанию, применению средств и методов физической культуры и спорта в целях укрепления здоровья;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осуществление методического руководства в вопросах медицинского обеспечения занятий по дисциплине «Физическая культура» в организациях, осуществляющих образовательную деятельность, с обращением внимания на организацию занятий с лицами, отнесенными по состоянию здоровья к специальной медицинской группе;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8242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5AACA-E5E3-42B0-AEF7-3A37ED190CE5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77541" y="260648"/>
            <a:ext cx="8352928" cy="57232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организационно-методическое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обеспечение деятельности врачебно-физкультурных диспансеров (отделений, кабинетов), медицинских пунктов учреждений и организаций физкультурно-спортивного профиля, отделений (кабинетов) лечебной физкультуры медицинских организаций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7. проведение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мероприятий по формированию здорового образа жизни, оздоровлению населения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8. организация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проведение семинаров, совещаний по вопросам медицинского контроля за лицами, занимающимися физической культурой и спортом, сохранения и укрепления их здоровья средствами физической культуры, в том числе лечебной физкультуры, для работников медицинских, образовательных учреждений различного уровня, организаций и учреждений физкультурно-спортивного профиля; </a:t>
            </a:r>
            <a:endParaRPr lang="ru-RU" sz="18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9. внесение </a:t>
            </a: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предложений по оптимизации и повышению эффективности медицинского обеспечения лиц, занимающихся физической культурой и спортом, внедрение в практическую деятельность новых лечебно-диагностических технологий.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4016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5AACA-E5E3-42B0-AEF7-3A37ED190CE5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772816"/>
            <a:ext cx="8179569" cy="2273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наличии дополнительных сведений о деятельности ВФД или отдельных подразделений, информацию можно внести в эту пояснительную записку.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Данная пояснительная записка прилагается к форме №53 при сдаче годовых отчетов в ЦНИИОИЗ в феврале </a:t>
            </a:r>
            <a:r>
              <a:rPr lang="ru-RU" sz="20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 </a:t>
            </a:r>
            <a:r>
              <a:rPr lang="ru-RU" sz="20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8994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3B58E2B2-C041-4C0E-8219-1F5AF5368467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14</a:t>
            </a:fld>
            <a:endParaRPr lang="ru-RU" sz="1000">
              <a:latin typeface="+mn-lt"/>
            </a:endParaRPr>
          </a:p>
        </p:txBody>
      </p:sp>
      <p:sp>
        <p:nvSpPr>
          <p:cNvPr id="4505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Wingdings 3" pitchFamily="18" charset="2"/>
              <a:buNone/>
            </a:pPr>
            <a:r>
              <a:rPr lang="ru-RU" sz="40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СПАСИБО ЗА ВНИМАНИЕ!</a:t>
            </a:r>
          </a:p>
          <a:p>
            <a:pPr algn="ctr" eaLnBrk="1" hangingPunct="1">
              <a:buFont typeface="Wingdings 3" pitchFamily="18" charset="2"/>
              <a:buNone/>
            </a:pPr>
            <a:endParaRPr lang="en-US" sz="24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E-mail: </a:t>
            </a: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  <a:hlinkClick r:id="rId2"/>
              </a:rPr>
              <a:t>soboleva@mednet.ru</a:t>
            </a:r>
            <a:endParaRPr lang="ru-RU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en-US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  <a:hlinkClick r:id="rId3"/>
              </a:rPr>
              <a:t>savchenko@mednet.ru</a:t>
            </a:r>
            <a:endParaRPr lang="en-US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en-US" sz="3200" b="1" dirty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r>
              <a:rPr lang="ru-RU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Тел. 8(495)618-16-14 доб.527</a:t>
            </a:r>
          </a:p>
          <a:p>
            <a:pPr algn="ctr" eaLnBrk="1" hangingPunct="1">
              <a:buFont typeface="Wingdings 3" pitchFamily="18" charset="2"/>
              <a:buNone/>
            </a:pPr>
            <a:r>
              <a:rPr lang="ru-RU" sz="3200" b="1" dirty="0" smtClean="0">
                <a:solidFill>
                  <a:srgbClr val="45472B"/>
                </a:solidFill>
                <a:latin typeface="Calibri" pitchFamily="34" charset="0"/>
                <a:cs typeface="Arial" charset="0"/>
              </a:rPr>
              <a:t>8(495)618-31-83 доб.256</a:t>
            </a:r>
            <a:endParaRPr lang="en-US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  <a:p>
            <a:pPr algn="ctr" eaLnBrk="1" hangingPunct="1">
              <a:buFont typeface="Wingdings 3" pitchFamily="18" charset="2"/>
              <a:buNone/>
            </a:pPr>
            <a:endParaRPr lang="ru-RU" sz="3200" b="1" dirty="0" smtClean="0">
              <a:solidFill>
                <a:srgbClr val="45472B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6B097A-B60B-40C1-89D1-A3F667BB1AB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6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7C41B69-7B26-4EF8-99F1-82990C086CE6}" type="slidenum">
              <a:rPr lang="ru-RU" sz="1000">
                <a:solidFill>
                  <a:srgbClr val="FFFFFF"/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</a:t>
            </a:fld>
            <a:endParaRPr lang="ru-RU" sz="100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18434" name="Rectangle 4"/>
          <p:cNvSpPr>
            <a:spLocks noChangeArrowheads="1"/>
          </p:cNvSpPr>
          <p:nvPr/>
        </p:nvSpPr>
        <p:spPr bwMode="auto">
          <a:xfrm>
            <a:off x="468313" y="150555"/>
            <a:ext cx="8135937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800" dirty="0"/>
              <a:t>В настоящее время </a:t>
            </a:r>
            <a:r>
              <a:rPr lang="ru-RU" sz="1800" dirty="0" smtClean="0"/>
              <a:t>действующим нормативным документом, </a:t>
            </a:r>
            <a:r>
              <a:rPr lang="ru-RU" sz="1800" dirty="0"/>
              <a:t>регламентирующими деятельность </a:t>
            </a:r>
            <a:r>
              <a:rPr lang="ru-RU" sz="1800" dirty="0" smtClean="0"/>
              <a:t>ВФД является:</a:t>
            </a:r>
          </a:p>
          <a:p>
            <a:pPr algn="ctr"/>
            <a:endParaRPr lang="ru-RU" sz="1800" dirty="0"/>
          </a:p>
          <a:p>
            <a:pPr algn="just"/>
            <a:r>
              <a:rPr lang="ru-RU" sz="1800" dirty="0" smtClean="0"/>
              <a:t>«Порядок </a:t>
            </a:r>
            <a:r>
              <a:rPr lang="ru-RU" sz="1800" dirty="0"/>
              <a:t>организации оказания медицинской помощи лицам, занимающимся физической культурой и спортом (в том числе при подготовке и проведении физкультурных мероприятий и спортивных мероприятий), включая порядок медицинского осмотра лиц, желающих пройти спортивную подготовку, заниматься физической культурой и спортом в организациях и (или) выполнить нормативы испытаний (тестов) Всероссийского физкультурно-спортивного комплекса «Готов к труду и обороне», </a:t>
            </a:r>
            <a:r>
              <a:rPr lang="ru-RU" sz="1800" dirty="0" smtClean="0"/>
              <a:t>утвержденный </a:t>
            </a:r>
            <a:r>
              <a:rPr lang="ru-RU" sz="1800" dirty="0"/>
              <a:t>приказом Министерства здравоохранения РФ от 1 марта 2016г. № 134н.</a:t>
            </a:r>
          </a:p>
          <a:p>
            <a:pPr algn="ctr"/>
            <a:endParaRPr lang="ru-RU" sz="2000" dirty="0"/>
          </a:p>
          <a:p>
            <a:pPr algn="ctr"/>
            <a:r>
              <a:rPr lang="ru-RU" sz="1800" dirty="0"/>
              <a:t>Отчет за </a:t>
            </a:r>
            <a:r>
              <a:rPr lang="ru-RU" sz="1800" dirty="0" smtClean="0"/>
              <a:t>2018 </a:t>
            </a:r>
            <a:r>
              <a:rPr lang="ru-RU" sz="1800" dirty="0"/>
              <a:t>год  представляется </a:t>
            </a:r>
            <a:r>
              <a:rPr lang="ru-RU" sz="1800" dirty="0" smtClean="0"/>
              <a:t>ВФД </a:t>
            </a:r>
            <a:r>
              <a:rPr lang="ru-RU" sz="1800" dirty="0"/>
              <a:t>по форме государственной статистической отчетности</a:t>
            </a:r>
          </a:p>
          <a:p>
            <a:pPr algn="ctr"/>
            <a:r>
              <a:rPr lang="ru-RU" sz="1800" b="1" dirty="0"/>
              <a:t>№ </a:t>
            </a:r>
            <a:r>
              <a:rPr lang="ru-RU" sz="1800" b="1" dirty="0" smtClean="0"/>
              <a:t>53 </a:t>
            </a:r>
            <a:r>
              <a:rPr lang="ru-RU" sz="1800" b="1" dirty="0"/>
              <a:t>– «Отчет о медицинском наблюдении за лицами, занимающимися физической культурой и </a:t>
            </a:r>
            <a:r>
              <a:rPr lang="ru-RU" sz="1800" b="1" dirty="0" smtClean="0"/>
              <a:t>спортом» (утверждена приказом </a:t>
            </a:r>
            <a:r>
              <a:rPr lang="ru-RU" sz="1800" b="1" dirty="0" err="1" smtClean="0"/>
              <a:t>Минздравмедпрома</a:t>
            </a:r>
            <a:r>
              <a:rPr lang="ru-RU" sz="1800" b="1" dirty="0" smtClean="0"/>
              <a:t> России от 26.08.1994 №182</a:t>
            </a:r>
            <a:r>
              <a:rPr lang="ru-RU" sz="1800" dirty="0" smtClean="0"/>
              <a:t>)</a:t>
            </a: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759834-86F8-466E-ACF4-45BC9C093840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8F3B3CF7-D3BA-40B1-B495-C9957F2DB05B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ru-RU" sz="1000">
              <a:latin typeface="+mn-lt"/>
            </a:endParaRPr>
          </a:p>
        </p:txBody>
      </p:sp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790575" y="981075"/>
            <a:ext cx="8029575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000" b="1" dirty="0"/>
              <a:t>При составлении отчета по </a:t>
            </a:r>
            <a:r>
              <a:rPr lang="ru-RU" sz="2000" b="1" dirty="0"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форме </a:t>
            </a:r>
            <a:r>
              <a:rPr lang="ru-RU" sz="2000" b="1" dirty="0" smtClean="0">
                <a:hlinkClick r:id="rId2" tooltip="Приказ Минздрава РФ от 23.09.2003 N 455 &quot;О совершенствовании деятельности органов и учреждений здравоохранения по профилактике заболеваний в Российской Федерации&quot; (вместе с &quot;Положением об организации деятельности республиканского, краевого, областного, ок"/>
              </a:rPr>
              <a:t>№53</a:t>
            </a:r>
            <a:r>
              <a:rPr lang="ru-RU" sz="2000" b="1" dirty="0" smtClean="0"/>
              <a:t> </a:t>
            </a:r>
            <a:r>
              <a:rPr lang="ru-RU" sz="2000" b="1" dirty="0"/>
              <a:t>в соответствующие разделы включаются </a:t>
            </a:r>
            <a:r>
              <a:rPr lang="ru-RU" sz="2000" b="1" dirty="0" smtClean="0"/>
              <a:t>сведения </a:t>
            </a:r>
            <a:r>
              <a:rPr lang="ru-RU" sz="2000" b="1" dirty="0" smtClean="0"/>
              <a:t>за </a:t>
            </a:r>
            <a:r>
              <a:rPr lang="ru-RU" sz="2000" b="1" dirty="0"/>
              <a:t>отчетный период </a:t>
            </a:r>
            <a:r>
              <a:rPr lang="ru-RU" sz="2000" b="1" dirty="0" smtClean="0"/>
              <a:t>конкретного ВФД </a:t>
            </a:r>
            <a:r>
              <a:rPr lang="ru-RU" sz="2000" b="1" dirty="0"/>
              <a:t>или </a:t>
            </a:r>
            <a:r>
              <a:rPr lang="ru-RU" sz="2000" b="1" dirty="0" smtClean="0"/>
              <a:t>отделения,  </a:t>
            </a:r>
            <a:r>
              <a:rPr lang="ru-RU" sz="2000" b="1" dirty="0"/>
              <a:t>функционирующего на правах </a:t>
            </a:r>
            <a:r>
              <a:rPr lang="ru-RU" sz="2000" b="1" dirty="0" smtClean="0"/>
              <a:t>ВФД.</a:t>
            </a:r>
            <a:endParaRPr lang="ru-RU" sz="2000" b="1" dirty="0"/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Отчет представляется на бумажном (в рукописном виде) и электронном (в программе «</a:t>
            </a:r>
            <a:r>
              <a:rPr lang="ru-RU" sz="2000" b="1" dirty="0" err="1"/>
              <a:t>Медстат</a:t>
            </a:r>
            <a:r>
              <a:rPr lang="ru-RU" sz="2000" b="1" dirty="0"/>
              <a:t>») носителях.</a:t>
            </a:r>
          </a:p>
          <a:p>
            <a:pPr algn="just"/>
            <a:endParaRPr lang="ru-RU" sz="2000" b="1" dirty="0"/>
          </a:p>
          <a:p>
            <a:pPr algn="just"/>
            <a:r>
              <a:rPr lang="ru-RU" sz="2000" b="1" dirty="0"/>
              <a:t>На титульном листе формы указывается точное полное наименование отчитывающегося </a:t>
            </a:r>
            <a:r>
              <a:rPr lang="ru-RU" sz="2000" b="1" dirty="0" smtClean="0"/>
              <a:t>учреждения.</a:t>
            </a:r>
            <a:endParaRPr lang="ru-RU" sz="2000" b="1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32F2F3-13ED-4928-9E66-C324B52390A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2BAAD88-D750-4AA6-AA88-EED354959D7A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ru-RU" sz="1000">
              <a:latin typeface="+mn-lt"/>
            </a:endParaRPr>
          </a:p>
        </p:txBody>
      </p:sp>
      <p:sp>
        <p:nvSpPr>
          <p:cNvPr id="151554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1800" dirty="0" smtClean="0">
                <a:effectLst/>
              </a:rPr>
              <a:t/>
            </a:r>
            <a:br>
              <a:rPr lang="ru-RU" sz="1800" dirty="0" smtClean="0">
                <a:effectLst/>
              </a:rPr>
            </a:br>
            <a:r>
              <a:rPr lang="ru-RU" sz="1800" dirty="0" smtClean="0">
                <a:effectLst/>
              </a:rPr>
              <a:t>1. Диспансерное наблюдение за лицами, занимающимися физической культурой и спортом (таблица 3/2100)</a:t>
            </a:r>
          </a:p>
        </p:txBody>
      </p:sp>
      <p:sp>
        <p:nvSpPr>
          <p:cNvPr id="22531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481138"/>
            <a:ext cx="5122863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ru-RU" sz="1600" smtClean="0"/>
          </a:p>
          <a:p>
            <a:pPr eaLnBrk="1" hangingPunct="1">
              <a:lnSpc>
                <a:spcPct val="80000"/>
              </a:lnSpc>
            </a:pPr>
            <a:endParaRPr lang="ru-RU" sz="1600" smtClean="0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058C46-D144-40E5-A3AE-C805942FC0FB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8006484"/>
              </p:ext>
            </p:extLst>
          </p:nvPr>
        </p:nvGraphicFramePr>
        <p:xfrm>
          <a:off x="1043608" y="2132856"/>
          <a:ext cx="6945640" cy="2967674"/>
        </p:xfrm>
        <a:graphic>
          <a:graphicData uri="http://schemas.openxmlformats.org/drawingml/2006/table">
            <a:tbl>
              <a:tblPr firstRow="1" firstCol="1" bandRow="1"/>
              <a:tblGrid>
                <a:gridCol w="2887421"/>
                <a:gridCol w="1407107"/>
                <a:gridCol w="1325555"/>
                <a:gridCol w="1325557"/>
              </a:tblGrid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Прошли углубленное медицинское обследование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нуждались в лечении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закончили лечение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спортсмены сборных команд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учащиеся ДЮСШ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лица, занимающиеся в спортивных секциях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лица, занимающиеся в группах ОФП, «здоровья» и др.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17"/>
          <p:cNvSpPr txBox="1">
            <a:spLocks noGrp="1"/>
          </p:cNvSpPr>
          <p:nvPr/>
        </p:nvSpPr>
        <p:spPr>
          <a:xfrm>
            <a:off x="8647113" y="6408738"/>
            <a:ext cx="366712" cy="365125"/>
          </a:xfrm>
          <a:prstGeom prst="rect">
            <a:avLst/>
          </a:prstGeom>
          <a:noFill/>
        </p:spPr>
        <p:txBody>
          <a:bodyPr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D4006CD-6008-46DE-8E5B-7CEFFFF48994}" type="slidenum">
              <a:rPr lang="ru-RU" sz="1000"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ru-RU" sz="1000">
              <a:latin typeface="+mn-lt"/>
            </a:endParaRPr>
          </a:p>
        </p:txBody>
      </p:sp>
      <p:sp>
        <p:nvSpPr>
          <p:cNvPr id="162818" name="Rectangle 2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ru-RU" sz="2000" dirty="0" smtClean="0">
                <a:effectLst/>
              </a:rPr>
              <a:t>2. Медицинская помощь при  спортивно-массовых мероприятиях (таблица 3/2200)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B12A2E-CAF1-41EF-9431-9381ED118F98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13797"/>
              </p:ext>
            </p:extLst>
          </p:nvPr>
        </p:nvGraphicFramePr>
        <p:xfrm>
          <a:off x="539550" y="1397000"/>
          <a:ext cx="7992888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8"/>
                <a:gridCol w="1440160"/>
                <a:gridCol w="792088"/>
                <a:gridCol w="1224136"/>
                <a:gridCol w="720080"/>
                <a:gridCol w="1872206"/>
              </a:tblGrid>
              <a:tr h="370840"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Число лиц, получивших спортивные травмы</a:t>
                      </a:r>
                      <a:endParaRPr lang="ru-RU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Всего обслужено мероприятий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Число </a:t>
                      </a:r>
                      <a:r>
                        <a:rPr lang="ru-RU" sz="1400" dirty="0" err="1" smtClean="0"/>
                        <a:t>участ-ников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Число обращений</a:t>
                      </a:r>
                      <a:r>
                        <a:rPr lang="ru-RU" sz="1400" baseline="0" dirty="0" smtClean="0"/>
                        <a:t> за мед. помощью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всего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Из них тяжелые, потребовавшие госпитализации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Соревнования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Учебно-тренировочные занятия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Учебно-тренировочные</a:t>
                      </a:r>
                      <a:r>
                        <a:rPr lang="ru-RU" sz="1400" baseline="0" dirty="0" smtClean="0"/>
                        <a:t> сборы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55AACA-E5E3-42B0-AEF7-3A37ED190CE5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9509" y="332656"/>
            <a:ext cx="8640960" cy="5347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Пояснительная записка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 годовой форме отраслевой статистической отчетности №53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«Отчет о медицинском наблюдении за лицами, занимающимися физической культурой и спортом»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Пояснительная записка составлена согласно приложениям к Порядку организации оказания медицинской помощи лицам, занимающимся физической культурой и спортом (в том числе при подготовке и проведении физкультурных мероприятий и спортивных мероприятий), включая порядок медицинского осмотра лиц, желающих пройти спортивную подготовку, заниматься физической культурой и спортом в организациях и (или) выполнить нормативы испытаний (тестов) Всероссийского физкультурно-спортивного комплекса «Готов к труду и обороне», утвержденному приказом Министерства здравоохранения РФ от 1 марта 2016г. № </a:t>
            </a:r>
            <a:r>
              <a:rPr lang="ru-RU" sz="1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134н.</a:t>
            </a:r>
            <a:endParaRPr lang="ru-RU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endParaRPr lang="ru-RU" sz="1800" i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пояснительной записке предоставляются сводные сведения по региону за </a:t>
            </a:r>
            <a:r>
              <a:rPr lang="ru-RU" sz="18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отчетный период (2018 г).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81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7708296"/>
              </p:ext>
            </p:extLst>
          </p:nvPr>
        </p:nvGraphicFramePr>
        <p:xfrm>
          <a:off x="607436" y="908721"/>
          <a:ext cx="8229598" cy="4704020"/>
        </p:xfrm>
        <a:graphic>
          <a:graphicData uri="http://schemas.openxmlformats.org/drawingml/2006/table">
            <a:tbl>
              <a:tblPr firstRow="1" firstCol="1" bandRow="1"/>
              <a:tblGrid>
                <a:gridCol w="2493716"/>
                <a:gridCol w="1082687"/>
                <a:gridCol w="2506345"/>
                <a:gridCol w="1073425"/>
                <a:gridCol w="1073425"/>
              </a:tblGrid>
              <a:tr h="62899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Вид организации (структурного подразделения)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в субъекте РФ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Указать: самостоятельный, входит в состав организации (указать название и место расположения), является юридическим лицом*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Численность обслуживаемого населения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6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взрослые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Врачебно-физкультурный диспансер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Врачебно-физкультурное отделение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Врачебно-физкультурный кабинет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21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Медицинский пункт учреждения и/или организации физкультурно-спортивного профиля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Центр лечебной физкультуры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Отделение (кабинет) лечебной физкультуры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3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Центр спортивной медицины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73686" y="116632"/>
            <a:ext cx="8229600" cy="864096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1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Структура службы наблюдения за лицами, занимающимися физической культурой и спортом на территории региона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207173" y="5589240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*</a:t>
            </a:r>
            <a:r>
              <a:rPr lang="ru-RU" sz="1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ВФД самостоятельный</a:t>
            </a:r>
            <a:r>
              <a:rPr lang="ru-RU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– не объединен ни с какой другой организацией; ВФД </a:t>
            </a:r>
            <a:r>
              <a:rPr lang="ru-RU" sz="1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входит в состав другой организации</a:t>
            </a:r>
            <a:r>
              <a:rPr lang="ru-RU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как структурное подразделение – указать в какую организацию входит и в каком муниципальном образовании находится (название города, поселка и т.п.), ВФД </a:t>
            </a:r>
            <a:r>
              <a:rPr lang="ru-RU" sz="12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является ли юридическим лицом</a:t>
            </a:r>
            <a:r>
              <a:rPr lang="ru-RU" sz="1200" i="1" dirty="0">
                <a:latin typeface="Times New Roman" panose="02020603050405020304" pitchFamily="18" charset="0"/>
                <a:ea typeface="Calibri" panose="020F0502020204030204" pitchFamily="34" charset="0"/>
              </a:rPr>
              <a:t> (в случае объединения с другой организацией, например, с центром медицинской профилактики и др.)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6531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1605819"/>
              </p:ext>
            </p:extLst>
          </p:nvPr>
        </p:nvGraphicFramePr>
        <p:xfrm>
          <a:off x="251520" y="853940"/>
          <a:ext cx="6984776" cy="5738811"/>
        </p:xfrm>
        <a:graphic>
          <a:graphicData uri="http://schemas.openxmlformats.org/drawingml/2006/table">
            <a:tbl>
              <a:tblPr firstRow="1" firstCol="1" bandRow="1"/>
              <a:tblGrid>
                <a:gridCol w="2080817"/>
                <a:gridCol w="399080"/>
                <a:gridCol w="328415"/>
                <a:gridCol w="1008112"/>
                <a:gridCol w="288032"/>
                <a:gridCol w="288032"/>
                <a:gridCol w="1008112"/>
                <a:gridCol w="288032"/>
                <a:gridCol w="288032"/>
                <a:gridCol w="1008112"/>
              </a:tblGrid>
              <a:tr h="1248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Занимаемая должность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Штатное расписание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Занято ставок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Число физ. лиц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050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ВФД*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Отделение (кабинет)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Медицинский пункт учреждения и/или организации физкультурно-спортивного профиля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ВФД*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Отделение (кабинет)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Медицинский пункт учреждения и/или организации физкультурно-спортивного профиля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ВФД*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Отделение (кабинет)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Медицинский пункт учреждения и/или организации физкультурно-спортивного профиля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6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Главный врач (директор, зав. отделением)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по спортивной медицине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хирург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терапевт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педиатр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кардиолог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невролог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офтальмолог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ортопед-травматолог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отоларинголог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по ЛФК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стоматолог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клинической лаборатории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64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функциональной диагностики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Врач физиотерапевт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Фельдшер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976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Средний медперсонал (медицинская сестра)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488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Другие специалисты**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993" marR="4799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2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Штаты и кадры</a:t>
            </a:r>
            <a: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249629" y="1947267"/>
            <a:ext cx="1642851" cy="31004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указать сведения о ВФД или организации, осуществляющей функции ВФД (центр спортивной медицины и т.п</a:t>
            </a:r>
            <a:r>
              <a:rPr lang="ru-RU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2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ru-RU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**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указать какие специалисты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700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5332844"/>
              </p:ext>
            </p:extLst>
          </p:nvPr>
        </p:nvGraphicFramePr>
        <p:xfrm>
          <a:off x="755576" y="1844824"/>
          <a:ext cx="7671038" cy="3195958"/>
        </p:xfrm>
        <a:graphic>
          <a:graphicData uri="http://schemas.openxmlformats.org/drawingml/2006/table">
            <a:tbl>
              <a:tblPr firstRow="1" firstCol="1" bandRow="1"/>
              <a:tblGrid>
                <a:gridCol w="2136641"/>
                <a:gridCol w="1041235"/>
                <a:gridCol w="1041235"/>
                <a:gridCol w="923329"/>
                <a:gridCol w="923329"/>
                <a:gridCol w="923329"/>
                <a:gridCol w="681940"/>
              </a:tblGrid>
              <a:tr h="0">
                <a:tc rowSpan="3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Прошли углубленное медицинское обследование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Из них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нуждались в лечении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закончили лечение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взрослые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взрослые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взрослые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дети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 человек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том числе: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спортсмены сборных команд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учащиеся ДЮСШ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лица, занимающиеся в спортивных секциях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лица, занимающиеся в группах ОФП, «здоровья» и др.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Таблица 3</a:t>
            </a:r>
            <a:r>
              <a:rPr lang="ru-RU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Диспансерное наблюдение за лицами, занимающимися физической культурой и спортом</a:t>
            </a:r>
            <a: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C5D446-DCA9-43D6-88E1-BA4AC6A6111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3158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3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4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5549</TotalTime>
  <Words>1102</Words>
  <Application>Microsoft Office PowerPoint</Application>
  <PresentationFormat>Экран (4:3)</PresentationFormat>
  <Paragraphs>416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2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 1. Диспансерное наблюдение за лицами, занимающимися физической культурой и спортом (таблица 3/2100)</vt:lpstr>
      <vt:lpstr>2. Медицинская помощь при  спортивно-массовых мероприятиях (таблица 3/2200)</vt:lpstr>
      <vt:lpstr>Презентация PowerPoint</vt:lpstr>
      <vt:lpstr>Таблица 1 Структура службы наблюдения за лицами, занимающимися физической культурой и спортом на территории региона </vt:lpstr>
      <vt:lpstr>Таблица 2 Штаты и кадры </vt:lpstr>
      <vt:lpstr>Таблица 3 Диспансерное наблюдение за лицами, занимающимися физической культурой и спортом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Викусик</dc:creator>
  <cp:lastModifiedBy>Екатерина Д. Савченко</cp:lastModifiedBy>
  <cp:revision>321</cp:revision>
  <dcterms:modified xsi:type="dcterms:W3CDTF">2018-12-04T13:08:16Z</dcterms:modified>
</cp:coreProperties>
</file>